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3" autoAdjust="0"/>
    <p:restoredTop sz="94660"/>
  </p:normalViewPr>
  <p:slideViewPr>
    <p:cSldViewPr snapToGrid="0">
      <p:cViewPr>
        <p:scale>
          <a:sx n="80" d="100"/>
          <a:sy n="80" d="100"/>
        </p:scale>
        <p:origin x="120" y="23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91099-7EBE-4D12-B880-CCA6B38B92A6}" type="datetimeFigureOut">
              <a:rPr lang="en-US" smtClean="0"/>
              <a:t>12/26/2018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36C10-A9D4-4995-9BAF-95FBD77A72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21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F4299-1721-48C6-878D-74296BE00D21}" type="datetimeFigureOut">
              <a:rPr lang="en-US" smtClean="0"/>
              <a:t>12/26/2018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EF9EC-8318-4FF6-847E-A85BBD2B7E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19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1254"/>
            <a:ext cx="8226490" cy="308376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386585"/>
            <a:ext cx="8229600" cy="13716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0B874-E53C-42B9-98BA-0781B387246C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0680" y="365125"/>
            <a:ext cx="164592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65125"/>
            <a:ext cx="7624664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02F4-45D7-406A-9C33-75238E131A1E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E011-4F7D-42D0-82E1-078A40B76F01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308152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48" y="3388268"/>
            <a:ext cx="8229600" cy="13716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471FE-0FCC-47A4-B218-06AF00AFA70F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1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599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C22A-A385-4013-8BC3-1C712ED98224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84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8448" y="2373284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373284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3CD7-DDC2-4E28-B80E-11B3368F8846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2D6B-0F0F-41E5-8A0F-FC2D7E2110E0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1A38-D70F-41CF-857C-945C6FF6B07D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9330" y="457200"/>
            <a:ext cx="3603070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0" y="685800"/>
            <a:ext cx="61022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9330" y="2101850"/>
            <a:ext cx="3603070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96DC-D1E7-4668-A471-A46ECA2AE34F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2712" y="457200"/>
            <a:ext cx="3602736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-1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82712" y="2101850"/>
            <a:ext cx="3602736" cy="1828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85492"/>
            <a:ext cx="60990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19253" y="6385492"/>
            <a:ext cx="98204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fld id="{CC444FFE-4BDB-4301-83D8-FE8B25E7CF5A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3532" y="6385492"/>
            <a:ext cx="8288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Metal Processes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Maiseroulle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" y="0"/>
            <a:ext cx="12191999" cy="1086914"/>
            <a:chOff x="1" y="5771085"/>
            <a:chExt cx="12191999" cy="1086914"/>
          </a:xfrm>
        </p:grpSpPr>
        <p:pic>
          <p:nvPicPr>
            <p:cNvPr id="5" name="Picture 2" descr="Image result for manufacturing bann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3782"/>
              <a:ext cx="3446078" cy="10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Image result for extruding plastic banner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4"/>
            <a:stretch/>
          </p:blipFill>
          <p:spPr bwMode="auto">
            <a:xfrm>
              <a:off x="3446080" y="5774655"/>
              <a:ext cx="2597670" cy="108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Image result for welding banne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2"/>
            <a:stretch/>
          </p:blipFill>
          <p:spPr bwMode="auto">
            <a:xfrm>
              <a:off x="6043750" y="5771085"/>
              <a:ext cx="2656113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Image result for woodworking bann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30" y="5771085"/>
              <a:ext cx="3532470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187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29003"/>
            <a:ext cx="9601200" cy="1069940"/>
          </a:xfrm>
        </p:spPr>
        <p:txBody>
          <a:bodyPr/>
          <a:lstStyle/>
          <a:p>
            <a:r>
              <a:rPr lang="en-US" dirty="0" smtClean="0"/>
              <a:t>Common Casting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Green-Sand Mold Casting</a:t>
            </a:r>
          </a:p>
          <a:p>
            <a:r>
              <a:rPr lang="en-US" dirty="0" smtClean="0"/>
              <a:t>Full-Mold Casting</a:t>
            </a:r>
          </a:p>
          <a:p>
            <a:r>
              <a:rPr lang="en-US" dirty="0" smtClean="0"/>
              <a:t>Investment Casting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" y="0"/>
            <a:ext cx="12191999" cy="1086914"/>
            <a:chOff x="1" y="5771085"/>
            <a:chExt cx="12191999" cy="1086914"/>
          </a:xfrm>
        </p:grpSpPr>
        <p:pic>
          <p:nvPicPr>
            <p:cNvPr id="5" name="Picture 2" descr="Image result for manufacturing bann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3782"/>
              <a:ext cx="3446078" cy="10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Image result for extruding plastic banner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4"/>
            <a:stretch/>
          </p:blipFill>
          <p:spPr bwMode="auto">
            <a:xfrm>
              <a:off x="3446080" y="5774655"/>
              <a:ext cx="2597670" cy="108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Image result for welding banne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2"/>
            <a:stretch/>
          </p:blipFill>
          <p:spPr bwMode="auto">
            <a:xfrm>
              <a:off x="6043750" y="5771085"/>
              <a:ext cx="2656113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Image result for woodworking bann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30" y="5771085"/>
              <a:ext cx="3532470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5839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33753"/>
            <a:ext cx="9601200" cy="1069940"/>
          </a:xfrm>
        </p:spPr>
        <p:txBody>
          <a:bodyPr/>
          <a:lstStyle/>
          <a:p>
            <a:r>
              <a:rPr lang="en-US" dirty="0" smtClean="0"/>
              <a:t>Green-Sand Casting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Oldest method of casting</a:t>
            </a:r>
          </a:p>
          <a:p>
            <a:r>
              <a:rPr lang="en-US" dirty="0" smtClean="0"/>
              <a:t>Accounts for about 80% of castings</a:t>
            </a:r>
          </a:p>
          <a:p>
            <a:r>
              <a:rPr lang="en-US" dirty="0" smtClean="0"/>
              <a:t>High Flexibility</a:t>
            </a:r>
          </a:p>
          <a:p>
            <a:r>
              <a:rPr lang="en-US" dirty="0"/>
              <a:t> </a:t>
            </a:r>
            <a:r>
              <a:rPr lang="en-US" dirty="0" smtClean="0"/>
              <a:t>Allow gases to escape during pour</a:t>
            </a:r>
          </a:p>
          <a:p>
            <a:r>
              <a:rPr lang="en-US" dirty="0" smtClean="0"/>
              <a:t>Easily Produced</a:t>
            </a:r>
          </a:p>
          <a:p>
            <a:r>
              <a:rPr lang="en-US" dirty="0" smtClean="0"/>
              <a:t>Uses clay binder</a:t>
            </a:r>
            <a:endParaRPr lang="en-US" dirty="0"/>
          </a:p>
        </p:txBody>
      </p:sp>
      <p:pic>
        <p:nvPicPr>
          <p:cNvPr id="1026" name="Picture 2" descr="Image result for green sand cas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8799"/>
            <a:ext cx="4805720" cy="329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" y="0"/>
            <a:ext cx="12191999" cy="1086914"/>
            <a:chOff x="1" y="5771085"/>
            <a:chExt cx="12191999" cy="1086914"/>
          </a:xfrm>
        </p:grpSpPr>
        <p:pic>
          <p:nvPicPr>
            <p:cNvPr id="6" name="Picture 2" descr="Image result for manufacturing 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3782"/>
              <a:ext cx="3446078" cy="10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Image result for extruding plastic banne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4"/>
            <a:stretch/>
          </p:blipFill>
          <p:spPr bwMode="auto">
            <a:xfrm>
              <a:off x="3446080" y="5774655"/>
              <a:ext cx="2597670" cy="108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Image result for welding banner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2"/>
            <a:stretch/>
          </p:blipFill>
          <p:spPr bwMode="auto">
            <a:xfrm>
              <a:off x="6043750" y="5771085"/>
              <a:ext cx="2656113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Image result for woodworking banne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30" y="5771085"/>
              <a:ext cx="3532470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307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43278"/>
            <a:ext cx="9601200" cy="1069940"/>
          </a:xfrm>
        </p:spPr>
        <p:txBody>
          <a:bodyPr/>
          <a:lstStyle/>
          <a:p>
            <a:r>
              <a:rPr lang="en-US" dirty="0" smtClean="0"/>
              <a:t>Terminology of Green-Sand Casting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Flask </a:t>
            </a:r>
            <a:r>
              <a:rPr lang="en-US" b="1" dirty="0"/>
              <a:t>– Holds the sand/mold</a:t>
            </a:r>
          </a:p>
          <a:p>
            <a:pPr marL="0" indent="0">
              <a:buNone/>
            </a:pPr>
            <a:r>
              <a:rPr lang="en-US" dirty="0" smtClean="0"/>
              <a:t>	– </a:t>
            </a:r>
            <a:r>
              <a:rPr lang="en-US" b="1" dirty="0"/>
              <a:t>Drag – Bottom part of flask</a:t>
            </a:r>
          </a:p>
          <a:p>
            <a:pPr marL="0" indent="0">
              <a:buNone/>
            </a:pPr>
            <a:r>
              <a:rPr lang="en-US" dirty="0" smtClean="0"/>
              <a:t>	– </a:t>
            </a:r>
            <a:r>
              <a:rPr lang="en-US" b="1" dirty="0"/>
              <a:t>Cope – Top half of flask</a:t>
            </a:r>
          </a:p>
          <a:p>
            <a:r>
              <a:rPr lang="en-US" b="1" dirty="0" smtClean="0"/>
              <a:t>Sprue </a:t>
            </a:r>
            <a:r>
              <a:rPr lang="en-US" b="1" dirty="0"/>
              <a:t>– Vertical </a:t>
            </a:r>
            <a:r>
              <a:rPr lang="en-US" b="1" dirty="0" smtClean="0"/>
              <a:t>channel used </a:t>
            </a:r>
            <a:r>
              <a:rPr lang="en-US" b="1" dirty="0"/>
              <a:t>to get molten metal </a:t>
            </a:r>
            <a:r>
              <a:rPr lang="en-US" b="1" dirty="0" smtClean="0"/>
              <a:t>to part </a:t>
            </a:r>
            <a:r>
              <a:rPr lang="en-US" b="1" dirty="0"/>
              <a:t>cavity</a:t>
            </a:r>
          </a:p>
          <a:p>
            <a:r>
              <a:rPr lang="en-US" b="1" dirty="0" smtClean="0"/>
              <a:t>Runner/Gate </a:t>
            </a:r>
            <a:r>
              <a:rPr lang="en-US" b="1" dirty="0"/>
              <a:t>– </a:t>
            </a:r>
            <a:r>
              <a:rPr lang="en-US" b="1" dirty="0" smtClean="0"/>
              <a:t>Horizontal channel </a:t>
            </a:r>
            <a:r>
              <a:rPr lang="en-US" b="1" dirty="0"/>
              <a:t>to </a:t>
            </a:r>
            <a:r>
              <a:rPr lang="en-US" b="1" dirty="0" smtClean="0"/>
              <a:t>get molten metal to part cavity</a:t>
            </a:r>
          </a:p>
          <a:p>
            <a:r>
              <a:rPr lang="en-US" b="1" dirty="0" smtClean="0"/>
              <a:t>Vents – small (wire size) channels to allow for gas escape</a:t>
            </a:r>
          </a:p>
          <a:p>
            <a:r>
              <a:rPr lang="en-US" b="1" dirty="0" smtClean="0"/>
              <a:t>Patterns – form part cavity</a:t>
            </a:r>
          </a:p>
          <a:p>
            <a:r>
              <a:rPr lang="en-US" b="1" dirty="0" smtClean="0"/>
              <a:t>Cores – allow for hollow areas in casting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" y="0"/>
            <a:ext cx="12191999" cy="1086914"/>
            <a:chOff x="1" y="5771085"/>
            <a:chExt cx="12191999" cy="1086914"/>
          </a:xfrm>
        </p:grpSpPr>
        <p:pic>
          <p:nvPicPr>
            <p:cNvPr id="5" name="Picture 2" descr="Image result for manufacturing bann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3782"/>
              <a:ext cx="3446078" cy="10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Image result for extruding plastic banner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4"/>
            <a:stretch/>
          </p:blipFill>
          <p:spPr bwMode="auto">
            <a:xfrm>
              <a:off x="3446080" y="5774655"/>
              <a:ext cx="2597670" cy="108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Image result for welding banne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2"/>
            <a:stretch/>
          </p:blipFill>
          <p:spPr bwMode="auto">
            <a:xfrm>
              <a:off x="6043750" y="5771085"/>
              <a:ext cx="2656113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Image result for woodworking bann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30" y="5771085"/>
              <a:ext cx="3532470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981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62328"/>
            <a:ext cx="9601200" cy="1069940"/>
          </a:xfrm>
        </p:spPr>
        <p:txBody>
          <a:bodyPr/>
          <a:lstStyle/>
          <a:p>
            <a:r>
              <a:rPr lang="en-US" dirty="0" smtClean="0"/>
              <a:t>Full Mold Casting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Also </a:t>
            </a:r>
            <a:r>
              <a:rPr lang="en-US" b="1" dirty="0"/>
              <a:t>called “lost foam casting”</a:t>
            </a:r>
          </a:p>
          <a:p>
            <a:r>
              <a:rPr lang="en-US" b="1" dirty="0" smtClean="0"/>
              <a:t>Uses </a:t>
            </a:r>
            <a:r>
              <a:rPr lang="en-US" b="1" dirty="0"/>
              <a:t>expandable polystyrene</a:t>
            </a:r>
          </a:p>
          <a:p>
            <a:r>
              <a:rPr lang="en-US" b="1" dirty="0" smtClean="0"/>
              <a:t>Foam </a:t>
            </a:r>
            <a:r>
              <a:rPr lang="en-US" b="1" dirty="0"/>
              <a:t>part with sprues, gates and </a:t>
            </a:r>
            <a:r>
              <a:rPr lang="en-US" b="1" dirty="0" smtClean="0"/>
              <a:t>runners are </a:t>
            </a:r>
            <a:r>
              <a:rPr lang="en-US" b="1" dirty="0"/>
              <a:t>place in a tight sand</a:t>
            </a:r>
          </a:p>
          <a:p>
            <a:r>
              <a:rPr lang="en-US" b="1" dirty="0" smtClean="0"/>
              <a:t>Metal </a:t>
            </a:r>
            <a:r>
              <a:rPr lang="en-US" b="1" dirty="0"/>
              <a:t>vaporizes foam and fills cavity</a:t>
            </a:r>
          </a:p>
          <a:p>
            <a:r>
              <a:rPr lang="en-US" b="1" dirty="0" smtClean="0"/>
              <a:t>Advantages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	– </a:t>
            </a:r>
            <a:r>
              <a:rPr lang="en-US" b="1" dirty="0"/>
              <a:t>Complex parts</a:t>
            </a:r>
          </a:p>
          <a:p>
            <a:pPr marL="0" indent="0">
              <a:buNone/>
            </a:pPr>
            <a:r>
              <a:rPr lang="en-US" dirty="0" smtClean="0"/>
              <a:t>	– </a:t>
            </a:r>
            <a:r>
              <a:rPr lang="en-US" b="1" dirty="0"/>
              <a:t>Patterns are cheap</a:t>
            </a:r>
          </a:p>
          <a:p>
            <a:pPr marL="0" indent="0">
              <a:buNone/>
            </a:pPr>
            <a:r>
              <a:rPr lang="en-US" dirty="0" smtClean="0"/>
              <a:t>	– </a:t>
            </a:r>
            <a:r>
              <a:rPr lang="en-US" b="1" dirty="0"/>
              <a:t>Large parts</a:t>
            </a:r>
          </a:p>
          <a:p>
            <a:pPr marL="0" indent="0">
              <a:buNone/>
            </a:pPr>
            <a:r>
              <a:rPr lang="en-US" dirty="0" smtClean="0"/>
              <a:t>	– </a:t>
            </a:r>
            <a:r>
              <a:rPr lang="en-US" b="1" dirty="0"/>
              <a:t>Single or short run castings</a:t>
            </a:r>
            <a:endParaRPr lang="en-US" dirty="0"/>
          </a:p>
        </p:txBody>
      </p:sp>
      <p:pic>
        <p:nvPicPr>
          <p:cNvPr id="1026" name="Picture 2" descr="Image result for lost foam cas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949" y="3139124"/>
            <a:ext cx="4646454" cy="351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" y="0"/>
            <a:ext cx="12191999" cy="1086914"/>
            <a:chOff x="1" y="5771085"/>
            <a:chExt cx="12191999" cy="1086914"/>
          </a:xfrm>
        </p:grpSpPr>
        <p:pic>
          <p:nvPicPr>
            <p:cNvPr id="6" name="Picture 2" descr="Image result for manufacturing 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3782"/>
              <a:ext cx="3446078" cy="10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Image result for extruding plastic banne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4"/>
            <a:stretch/>
          </p:blipFill>
          <p:spPr bwMode="auto">
            <a:xfrm>
              <a:off x="3446080" y="5774655"/>
              <a:ext cx="2597670" cy="108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Image result for welding banner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2"/>
            <a:stretch/>
          </p:blipFill>
          <p:spPr bwMode="auto">
            <a:xfrm>
              <a:off x="6043750" y="5771085"/>
              <a:ext cx="2656113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Image result for woodworking banne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30" y="5771085"/>
              <a:ext cx="3532470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5238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86128"/>
            <a:ext cx="9601200" cy="1069940"/>
          </a:xfrm>
        </p:spPr>
        <p:txBody>
          <a:bodyPr/>
          <a:lstStyle/>
          <a:p>
            <a:r>
              <a:rPr lang="en-US" dirty="0" smtClean="0"/>
              <a:t>Investment Casting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Uses </a:t>
            </a:r>
            <a:r>
              <a:rPr lang="en-US" b="1" dirty="0"/>
              <a:t>wax patterns</a:t>
            </a:r>
          </a:p>
          <a:p>
            <a:r>
              <a:rPr lang="en-US" dirty="0" smtClean="0"/>
              <a:t>Patterns </a:t>
            </a:r>
            <a:r>
              <a:rPr lang="en-US" dirty="0"/>
              <a:t>are clustered to a sprue</a:t>
            </a:r>
          </a:p>
          <a:p>
            <a:r>
              <a:rPr lang="en-US" dirty="0" smtClean="0"/>
              <a:t>Pattern </a:t>
            </a:r>
            <a:r>
              <a:rPr lang="en-US" dirty="0"/>
              <a:t>is dipped into a refractory slurry </a:t>
            </a:r>
            <a:r>
              <a:rPr lang="en-US" dirty="0" smtClean="0"/>
              <a:t>to create </a:t>
            </a:r>
            <a:r>
              <a:rPr lang="en-US" dirty="0"/>
              <a:t>a hard shell</a:t>
            </a:r>
          </a:p>
          <a:p>
            <a:r>
              <a:rPr lang="en-US" dirty="0" smtClean="0"/>
              <a:t>The </a:t>
            </a:r>
            <a:r>
              <a:rPr lang="en-US" dirty="0"/>
              <a:t>wax is melted out of the a mold.</a:t>
            </a:r>
          </a:p>
          <a:p>
            <a:r>
              <a:rPr lang="en-US" dirty="0" smtClean="0"/>
              <a:t>The </a:t>
            </a:r>
            <a:r>
              <a:rPr lang="en-US" dirty="0"/>
              <a:t>hollow mold is filled with metal and </a:t>
            </a:r>
            <a:r>
              <a:rPr lang="en-US" dirty="0" smtClean="0"/>
              <a:t>the mold </a:t>
            </a:r>
            <a:r>
              <a:rPr lang="en-US" dirty="0"/>
              <a:t>is destroyed.</a:t>
            </a:r>
          </a:p>
          <a:p>
            <a:r>
              <a:rPr lang="en-US" dirty="0" smtClean="0"/>
              <a:t>Advantages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 smtClean="0"/>
              <a:t>	– </a:t>
            </a:r>
            <a:r>
              <a:rPr lang="en-US" dirty="0"/>
              <a:t>Complex shape</a:t>
            </a:r>
          </a:p>
          <a:p>
            <a:pPr marL="0" indent="0">
              <a:buNone/>
            </a:pPr>
            <a:r>
              <a:rPr lang="en-US" dirty="0" smtClean="0"/>
              <a:t>	– </a:t>
            </a:r>
            <a:r>
              <a:rPr lang="en-US" dirty="0"/>
              <a:t>Accuracy</a:t>
            </a:r>
          </a:p>
          <a:p>
            <a:pPr marL="0" indent="0">
              <a:buNone/>
            </a:pPr>
            <a:r>
              <a:rPr lang="en-US" dirty="0" smtClean="0"/>
              <a:t>	– </a:t>
            </a:r>
            <a:r>
              <a:rPr lang="en-US" dirty="0"/>
              <a:t>Can be used with material difficult to machine</a:t>
            </a:r>
          </a:p>
          <a:p>
            <a:pPr marL="0" indent="0">
              <a:buNone/>
            </a:pPr>
            <a:r>
              <a:rPr lang="en-US" dirty="0" smtClean="0"/>
              <a:t>	– </a:t>
            </a:r>
            <a:r>
              <a:rPr lang="en-US" dirty="0"/>
              <a:t>Fine surface finish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" y="0"/>
            <a:ext cx="12191999" cy="1086914"/>
            <a:chOff x="1" y="5771085"/>
            <a:chExt cx="12191999" cy="1086914"/>
          </a:xfrm>
        </p:grpSpPr>
        <p:pic>
          <p:nvPicPr>
            <p:cNvPr id="5" name="Picture 2" descr="Image result for manufacturing bann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3782"/>
              <a:ext cx="3446078" cy="10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Image result for extruding plastic banner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4"/>
            <a:stretch/>
          </p:blipFill>
          <p:spPr bwMode="auto">
            <a:xfrm>
              <a:off x="3446080" y="5774655"/>
              <a:ext cx="2597670" cy="108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Image result for welding banne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2"/>
            <a:stretch/>
          </p:blipFill>
          <p:spPr bwMode="auto">
            <a:xfrm>
              <a:off x="6043750" y="5771085"/>
              <a:ext cx="2656113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Image result for woodworking bann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30" y="5771085"/>
              <a:ext cx="3532470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3385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67078"/>
            <a:ext cx="9601200" cy="1069940"/>
          </a:xfrm>
        </p:spPr>
        <p:txBody>
          <a:bodyPr/>
          <a:lstStyle/>
          <a:p>
            <a:r>
              <a:rPr lang="en-US" dirty="0" smtClean="0"/>
              <a:t>Investment Casting</a:t>
            </a:r>
            <a:endParaRPr lang="en-US" dirty="0"/>
          </a:p>
        </p:txBody>
      </p:sp>
      <p:pic>
        <p:nvPicPr>
          <p:cNvPr id="2050" name="Picture 2" descr="Image result for investment cas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445" y="1817259"/>
            <a:ext cx="7441110" cy="434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" y="0"/>
            <a:ext cx="12191999" cy="1086914"/>
            <a:chOff x="1" y="5771085"/>
            <a:chExt cx="12191999" cy="1086914"/>
          </a:xfrm>
        </p:grpSpPr>
        <p:pic>
          <p:nvPicPr>
            <p:cNvPr id="6" name="Picture 2" descr="Image result for manufacturing 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3782"/>
              <a:ext cx="3446078" cy="10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Image result for extruding plastic banne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4"/>
            <a:stretch/>
          </p:blipFill>
          <p:spPr bwMode="auto">
            <a:xfrm>
              <a:off x="3446080" y="5774655"/>
              <a:ext cx="2597670" cy="108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Image result for welding banner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2"/>
            <a:stretch/>
          </p:blipFill>
          <p:spPr bwMode="auto">
            <a:xfrm>
              <a:off x="6043750" y="5771085"/>
              <a:ext cx="2656113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Image result for woodworking banne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30" y="5771085"/>
              <a:ext cx="3532470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822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19478"/>
            <a:ext cx="9601200" cy="1069940"/>
          </a:xfrm>
        </p:spPr>
        <p:txBody>
          <a:bodyPr/>
          <a:lstStyle/>
          <a:p>
            <a:r>
              <a:rPr lang="en-US" dirty="0" smtClean="0"/>
              <a:t>Bonding Metal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/>
              <a:t>Pressure </a:t>
            </a:r>
            <a:r>
              <a:rPr lang="en-US" b="1" dirty="0"/>
              <a:t>Bonding: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– </a:t>
            </a:r>
            <a:r>
              <a:rPr lang="en-US" b="1" dirty="0"/>
              <a:t>Spot Welding (resistance welding)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b="1" dirty="0"/>
              <a:t>Electrical current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 </a:t>
            </a:r>
            <a:r>
              <a:rPr lang="en-US" b="1" dirty="0"/>
              <a:t>Fusion Bonding: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– </a:t>
            </a:r>
            <a:r>
              <a:rPr lang="en-US" b="1" dirty="0"/>
              <a:t>Arc, oxyacetylene, plastic welding, MIG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 </a:t>
            </a:r>
            <a:r>
              <a:rPr lang="en-US" b="1" dirty="0"/>
              <a:t>Flow Bonding: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– </a:t>
            </a:r>
            <a:r>
              <a:rPr lang="en-US" b="1" dirty="0"/>
              <a:t>Uses a metal alloy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-  </a:t>
            </a:r>
            <a:r>
              <a:rPr lang="en-US" b="1" dirty="0"/>
              <a:t>Brazing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-  </a:t>
            </a:r>
            <a:r>
              <a:rPr lang="en-US" b="1" dirty="0"/>
              <a:t>Soldering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b="1" dirty="0" smtClean="0"/>
              <a:t>Aluminum </a:t>
            </a:r>
            <a:r>
              <a:rPr lang="en-US" b="1" dirty="0"/>
              <a:t>Welding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 </a:t>
            </a:r>
            <a:r>
              <a:rPr lang="en-US" b="1" dirty="0"/>
              <a:t>Mechanical Fastening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– </a:t>
            </a:r>
            <a:r>
              <a:rPr lang="en-US" b="1" dirty="0"/>
              <a:t>Pop </a:t>
            </a:r>
            <a:r>
              <a:rPr lang="en-US" b="1" dirty="0" smtClean="0"/>
              <a:t>rivets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	</a:t>
            </a:r>
            <a:r>
              <a:rPr lang="en-US" dirty="0" smtClean="0"/>
              <a:t>– </a:t>
            </a:r>
            <a:r>
              <a:rPr lang="en-US" b="1" dirty="0"/>
              <a:t>Screw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– </a:t>
            </a:r>
            <a:r>
              <a:rPr lang="en-US" b="1" dirty="0"/>
              <a:t>Bolts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" y="0"/>
            <a:ext cx="12191999" cy="1086914"/>
            <a:chOff x="1" y="5771085"/>
            <a:chExt cx="12191999" cy="1086914"/>
          </a:xfrm>
        </p:grpSpPr>
        <p:pic>
          <p:nvPicPr>
            <p:cNvPr id="5" name="Picture 2" descr="Image result for manufacturing bann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3782"/>
              <a:ext cx="3446078" cy="10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Image result for extruding plastic banner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4"/>
            <a:stretch/>
          </p:blipFill>
          <p:spPr bwMode="auto">
            <a:xfrm>
              <a:off x="3446080" y="5774655"/>
              <a:ext cx="2597670" cy="108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Image result for welding banne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2"/>
            <a:stretch/>
          </p:blipFill>
          <p:spPr bwMode="auto">
            <a:xfrm>
              <a:off x="6043750" y="5771085"/>
              <a:ext cx="2656113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Image result for woodworking bann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30" y="5771085"/>
              <a:ext cx="3532470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8088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rushed Metal 16x9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en brushed metal presentation (widescreen).potx" id="{C4E52658-42BB-4751-AD45-DBF99E6546BE}" vid="{DAEF9E1A-844D-45D9-BB7C-945DFF722FA1}"/>
    </a:ext>
  </a:extLst>
</a:theme>
</file>

<file path=ppt/theme/theme2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 brushed metal presentation (widescreen)</Template>
  <TotalTime>19</TotalTime>
  <Words>140</Words>
  <Application>Microsoft Office PowerPoint</Application>
  <PresentationFormat>Widescreen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Georgia</vt:lpstr>
      <vt:lpstr>Brushed Metal 16x9</vt:lpstr>
      <vt:lpstr>Metal Processes</vt:lpstr>
      <vt:lpstr>Common Casting Types</vt:lpstr>
      <vt:lpstr>Green-Sand Casting</vt:lpstr>
      <vt:lpstr>Terminology of Green-Sand Casting</vt:lpstr>
      <vt:lpstr>Full Mold Casting</vt:lpstr>
      <vt:lpstr>Investment Casting</vt:lpstr>
      <vt:lpstr>Investment Casting</vt:lpstr>
      <vt:lpstr>Bonding Metal</vt:lpstr>
    </vt:vector>
  </TitlesOfParts>
  <Company>Parsons District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Metal Processes</dc:title>
  <dc:creator>Staff</dc:creator>
  <cp:lastModifiedBy>Staff</cp:lastModifiedBy>
  <cp:revision>3</cp:revision>
  <dcterms:created xsi:type="dcterms:W3CDTF">2018-12-27T00:13:57Z</dcterms:created>
  <dcterms:modified xsi:type="dcterms:W3CDTF">2018-12-27T00:34:28Z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