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8" autoAdjust="0"/>
    <p:restoredTop sz="86351" autoAdjust="0"/>
  </p:normalViewPr>
  <p:slideViewPr>
    <p:cSldViewPr>
      <p:cViewPr>
        <p:scale>
          <a:sx n="100" d="100"/>
          <a:sy n="100" d="100"/>
        </p:scale>
        <p:origin x="-354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7E6A43-0963-423A-84F3-C7AFF450A767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F41630-1197-4ACE-9423-7ABFEA86A1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Materials and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*"/>
            </a:pPr>
            <a:r>
              <a:rPr lang="en-US" sz="3200" dirty="0">
                <a:latin typeface="Times New Roman"/>
                <a:ea typeface="Times New Roman"/>
              </a:rPr>
              <a:t>Made up of </a:t>
            </a:r>
            <a:r>
              <a:rPr lang="en-US" sz="3200" dirty="0" smtClean="0">
                <a:latin typeface="Times New Roman"/>
                <a:ea typeface="Times New Roman"/>
              </a:rPr>
              <a:t>polymers</a:t>
            </a:r>
            <a:r>
              <a:rPr lang="en-US" sz="3200" dirty="0">
                <a:latin typeface="Times New Roman"/>
                <a:ea typeface="Times New Roman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*"/>
            </a:pPr>
            <a:r>
              <a:rPr lang="en-US" sz="3200" dirty="0" smtClean="0">
                <a:latin typeface="Times New Roman"/>
                <a:ea typeface="Times New Roman"/>
              </a:rPr>
              <a:t>3 </a:t>
            </a:r>
            <a:r>
              <a:rPr lang="en-US" sz="3200" dirty="0">
                <a:latin typeface="Times New Roman"/>
                <a:ea typeface="Times New Roman"/>
              </a:rPr>
              <a:t>types:</a:t>
            </a:r>
          </a:p>
          <a:p>
            <a:pPr marL="662940" lvl="1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Thermoplastics:</a:t>
            </a:r>
          </a:p>
          <a:p>
            <a:pPr marL="937260" lvl="2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Can be heated and cooled to reshape.</a:t>
            </a:r>
          </a:p>
          <a:p>
            <a:pPr marL="937260" lvl="2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Heat soften/cool harden</a:t>
            </a:r>
          </a:p>
          <a:p>
            <a:pPr marL="937260" lvl="2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Polyethylene, PVC, Acrylic.  </a:t>
            </a:r>
          </a:p>
          <a:p>
            <a:pPr marL="662940" lvl="1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Thermosets:</a:t>
            </a:r>
          </a:p>
          <a:p>
            <a:pPr marL="937260" lvl="2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Resist heat and pressure, strong bonds</a:t>
            </a:r>
          </a:p>
          <a:p>
            <a:pPr marL="937260" lvl="2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Heat soften/heat harden</a:t>
            </a:r>
          </a:p>
          <a:p>
            <a:pPr marL="937260" lvl="2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Epoxy, </a:t>
            </a:r>
            <a:r>
              <a:rPr lang="en-US" dirty="0" err="1">
                <a:latin typeface="Times New Roman"/>
                <a:ea typeface="Times New Roman"/>
              </a:rPr>
              <a:t>Phenolics</a:t>
            </a:r>
            <a:r>
              <a:rPr lang="en-US" dirty="0">
                <a:latin typeface="Times New Roman"/>
                <a:ea typeface="Times New Roman"/>
              </a:rPr>
              <a:t>, Polyesters, Urethanes  </a:t>
            </a:r>
          </a:p>
          <a:p>
            <a:pPr marL="662940" lvl="1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Elastomers: </a:t>
            </a:r>
          </a:p>
          <a:p>
            <a:pPr marL="937260" lvl="2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Can stretch and return to </a:t>
            </a:r>
            <a:r>
              <a:rPr lang="en-US" dirty="0" smtClean="0">
                <a:latin typeface="Times New Roman"/>
                <a:ea typeface="Times New Roman"/>
              </a:rPr>
              <a:t>original size</a:t>
            </a:r>
            <a:r>
              <a:rPr lang="en-US" dirty="0">
                <a:latin typeface="Times New Roman"/>
                <a:ea typeface="Times New Roman"/>
              </a:rPr>
              <a:t>.</a:t>
            </a:r>
          </a:p>
          <a:p>
            <a:pPr marL="937260" lvl="2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Natural or synthetic</a:t>
            </a:r>
          </a:p>
          <a:p>
            <a:pPr marL="937260" lvl="2" indent="-342900">
              <a:spcBef>
                <a:spcPts val="0"/>
              </a:spcBef>
              <a:buFont typeface="Arial"/>
              <a:buChar char="*"/>
            </a:pPr>
            <a:r>
              <a:rPr lang="en-US" dirty="0">
                <a:latin typeface="Times New Roman"/>
                <a:ea typeface="Times New Roman"/>
              </a:rPr>
              <a:t>Rubber  and neoprene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/>
                <a:ea typeface="Times New Roman"/>
              </a:rPr>
              <a:t> </a:t>
            </a:r>
            <a:endParaRPr lang="en-US" sz="32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886200" cy="256766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43400"/>
            <a:ext cx="3073400" cy="2309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399"/>
            <a:ext cx="25622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4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Elasticity</a:t>
            </a:r>
            <a:r>
              <a:rPr lang="en-US" dirty="0"/>
              <a:t> – ability of a material to return to its original shape after a stress is applied.</a:t>
            </a:r>
          </a:p>
          <a:p>
            <a:r>
              <a:rPr lang="en-US" b="1" u="sng" dirty="0" smtClean="0"/>
              <a:t>Yield </a:t>
            </a:r>
            <a:r>
              <a:rPr lang="en-US" b="1" u="sng" dirty="0"/>
              <a:t>Limit</a:t>
            </a:r>
            <a:r>
              <a:rPr lang="en-US" dirty="0"/>
              <a:t> – The point when a material deforms plastically and loses its elastic ability.  </a:t>
            </a:r>
          </a:p>
          <a:p>
            <a:r>
              <a:rPr lang="en-US" b="1" u="sng" dirty="0" smtClean="0"/>
              <a:t>Plasticity</a:t>
            </a:r>
            <a:r>
              <a:rPr lang="en-US" dirty="0" smtClean="0"/>
              <a:t> </a:t>
            </a:r>
            <a:r>
              <a:rPr lang="en-US" dirty="0"/>
              <a:t>– Deformation of a material caused by an applied force.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2362200"/>
            <a:ext cx="4406900" cy="3025776"/>
          </a:xfrm>
        </p:spPr>
      </p:pic>
    </p:spTree>
    <p:extLst>
      <p:ext uri="{BB962C8B-B14F-4D97-AF65-F5344CB8AC3E}">
        <p14:creationId xmlns:p14="http://schemas.microsoft.com/office/powerpoint/2010/main" val="228745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Inorganic material</a:t>
            </a:r>
            <a:endParaRPr lang="en-US" dirty="0"/>
          </a:p>
          <a:p>
            <a:r>
              <a:rPr lang="en-US" dirty="0"/>
              <a:t>Expand when heated contract when </a:t>
            </a:r>
            <a:r>
              <a:rPr lang="en-US" dirty="0" smtClean="0"/>
              <a:t>cooled</a:t>
            </a:r>
            <a:endParaRPr lang="en-US" dirty="0"/>
          </a:p>
          <a:p>
            <a:r>
              <a:rPr lang="en-US" dirty="0"/>
              <a:t>Rarely used in pure form, used as alloys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Strong, durable, </a:t>
            </a:r>
            <a:r>
              <a:rPr lang="en-US" dirty="0" smtClean="0"/>
              <a:t>tough</a:t>
            </a:r>
            <a:endParaRPr lang="en-US" dirty="0"/>
          </a:p>
          <a:p>
            <a:r>
              <a:rPr lang="en-US" dirty="0"/>
              <a:t>Ferrous &amp; </a:t>
            </a:r>
            <a:r>
              <a:rPr lang="en-US" dirty="0" smtClean="0"/>
              <a:t>Nonferrous</a:t>
            </a:r>
            <a:endParaRPr lang="en-US" dirty="0"/>
          </a:p>
          <a:p>
            <a:r>
              <a:rPr lang="en-US" dirty="0"/>
              <a:t>Common metals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Steel: alloy of iron and </a:t>
            </a:r>
            <a:r>
              <a:rPr lang="en-US" dirty="0" smtClean="0"/>
              <a:t>carbon</a:t>
            </a:r>
            <a:endParaRPr lang="en-US" dirty="0"/>
          </a:p>
          <a:p>
            <a:pPr lvl="1"/>
            <a:r>
              <a:rPr lang="en-US" dirty="0"/>
              <a:t>Aluminum: light weight, strong, corrosion </a:t>
            </a:r>
            <a:r>
              <a:rPr lang="en-US" dirty="0" smtClean="0"/>
              <a:t>resistant</a:t>
            </a:r>
            <a:endParaRPr lang="en-US" dirty="0"/>
          </a:p>
          <a:p>
            <a:pPr lvl="1"/>
            <a:r>
              <a:rPr lang="en-US" dirty="0"/>
              <a:t>Copper: excellent conductor of heat and electricity. Corrosion resistance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30" y="2362200"/>
            <a:ext cx="4752670" cy="3070226"/>
          </a:xfrm>
        </p:spPr>
      </p:pic>
    </p:spTree>
    <p:extLst>
      <p:ext uri="{BB962C8B-B14F-4D97-AF65-F5344CB8AC3E}">
        <p14:creationId xmlns:p14="http://schemas.microsoft.com/office/powerpoint/2010/main" val="41780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 the most abundant of all commercial metals, alloys of iron and steel continue to cover a broad range of structural applications</a:t>
            </a:r>
            <a:r>
              <a:rPr lang="en-US" dirty="0" smtClean="0"/>
              <a:t>.</a:t>
            </a:r>
          </a:p>
          <a:p>
            <a:r>
              <a:rPr lang="en-US" dirty="0"/>
              <a:t>Iron ore constitutes about 5% of the earth's crust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wide variety of mechanical properties and material </a:t>
            </a:r>
            <a:r>
              <a:rPr lang="en-US" dirty="0" smtClean="0"/>
              <a:t>characteristics.</a:t>
            </a:r>
            <a:endParaRPr lang="en-US" dirty="0"/>
          </a:p>
          <a:p>
            <a:r>
              <a:rPr lang="en-US" dirty="0" smtClean="0"/>
              <a:t>specified </a:t>
            </a:r>
            <a:r>
              <a:rPr lang="en-US" dirty="0"/>
              <a:t>for structural applications requiring reduced weight, higher strength, nonmagnetic properties, higher melting points, or resistance to chemical and atmospheric </a:t>
            </a:r>
            <a:r>
              <a:rPr lang="en-US" dirty="0" smtClean="0"/>
              <a:t>corrosion.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Ferrous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Non-Ferrous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4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Ceramics/Earth Materials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25" y="2552700"/>
            <a:ext cx="2286000" cy="209550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Oldest material used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High melting temps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Resistant to corrosion and chemicals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Hardest of engineering </a:t>
            </a:r>
            <a:r>
              <a:rPr lang="en-US" dirty="0" smtClean="0"/>
              <a:t>materials</a:t>
            </a:r>
            <a:endParaRPr lang="en-US" dirty="0"/>
          </a:p>
          <a:p>
            <a:r>
              <a:rPr lang="en-US" dirty="0"/>
              <a:t>Rigid and </a:t>
            </a:r>
            <a:r>
              <a:rPr lang="en-US" dirty="0" smtClean="0"/>
              <a:t>brittle</a:t>
            </a:r>
            <a:endParaRPr lang="en-US" dirty="0"/>
          </a:p>
          <a:p>
            <a:r>
              <a:rPr lang="en-US" dirty="0"/>
              <a:t>Types of ceramics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Clay</a:t>
            </a:r>
            <a:endParaRPr lang="en-US" dirty="0"/>
          </a:p>
          <a:p>
            <a:pPr lvl="1"/>
            <a:r>
              <a:rPr lang="en-US" dirty="0" smtClean="0"/>
              <a:t>Porcelain</a:t>
            </a:r>
            <a:endParaRPr lang="en-US" dirty="0"/>
          </a:p>
          <a:p>
            <a:pPr lvl="1"/>
            <a:r>
              <a:rPr lang="en-US" dirty="0" smtClean="0"/>
              <a:t>Glass</a:t>
            </a:r>
            <a:endParaRPr lang="en-US" dirty="0"/>
          </a:p>
          <a:p>
            <a:pPr lvl="1"/>
            <a:r>
              <a:rPr lang="en-US" dirty="0"/>
              <a:t>Refractory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48200"/>
            <a:ext cx="2743200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2235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/>
              <a:t>combination of 2 or more other materials to form a new material better than </a:t>
            </a:r>
            <a:r>
              <a:rPr lang="en-US" dirty="0" smtClean="0"/>
              <a:t>the originals.</a:t>
            </a:r>
            <a:endParaRPr lang="en-US" dirty="0"/>
          </a:p>
          <a:p>
            <a:r>
              <a:rPr lang="en-US" dirty="0"/>
              <a:t>Types of composites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Concrete</a:t>
            </a:r>
            <a:endParaRPr lang="en-US" dirty="0"/>
          </a:p>
          <a:p>
            <a:pPr lvl="1"/>
            <a:r>
              <a:rPr lang="en-US" dirty="0" smtClean="0"/>
              <a:t>Fiberglass</a:t>
            </a:r>
            <a:endParaRPr lang="en-US" dirty="0"/>
          </a:p>
          <a:p>
            <a:pPr lvl="1"/>
            <a:r>
              <a:rPr lang="en-US" dirty="0"/>
              <a:t>Engineered wood </a:t>
            </a:r>
            <a:r>
              <a:rPr lang="en-US" dirty="0" smtClean="0"/>
              <a:t>panels</a:t>
            </a:r>
            <a:endParaRPr lang="en-US" dirty="0"/>
          </a:p>
          <a:p>
            <a:pPr lvl="1"/>
            <a:r>
              <a:rPr lang="en-US" dirty="0"/>
              <a:t>Roofing 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4419600"/>
            <a:ext cx="3328987" cy="219852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76400"/>
            <a:ext cx="2178122" cy="2519361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39" y="2209800"/>
            <a:ext cx="230009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7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Organic materials like wood come from living organism like trees. </a:t>
            </a:r>
          </a:p>
          <a:p>
            <a:pPr>
              <a:buNone/>
            </a:pPr>
            <a:r>
              <a:rPr lang="en-US" dirty="0" smtClean="0"/>
              <a:t>Inorganic materials like metal come mineral deposits like iron ore.</a:t>
            </a:r>
          </a:p>
          <a:p>
            <a:pPr>
              <a:buNone/>
            </a:pPr>
            <a:r>
              <a:rPr lang="en-US" dirty="0" smtClean="0"/>
              <a:t>Obtaining Materials</a:t>
            </a:r>
          </a:p>
          <a:p>
            <a:r>
              <a:rPr lang="en-US" dirty="0" smtClean="0"/>
              <a:t>Harvesting</a:t>
            </a:r>
          </a:p>
          <a:p>
            <a:r>
              <a:rPr lang="en-US" dirty="0" smtClean="0"/>
              <a:t>Extracting</a:t>
            </a:r>
            <a:endParaRPr lang="en-US" dirty="0"/>
          </a:p>
        </p:txBody>
      </p:sp>
      <p:pic>
        <p:nvPicPr>
          <p:cNvPr id="4" name="Picture 3" descr="timber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124200"/>
            <a:ext cx="3810000" cy="2543175"/>
          </a:xfrm>
          <a:prstGeom prst="rect">
            <a:avLst/>
          </a:prstGeom>
        </p:spPr>
      </p:pic>
      <p:pic>
        <p:nvPicPr>
          <p:cNvPr id="5" name="Picture 4" descr="-iron-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334000"/>
            <a:ext cx="4898571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iny-gold-b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33800"/>
            <a:ext cx="3810000" cy="2857500"/>
          </a:xfrm>
          <a:prstGeom prst="rect">
            <a:avLst/>
          </a:prstGeom>
        </p:spPr>
      </p:pic>
      <p:pic>
        <p:nvPicPr>
          <p:cNvPr id="7" name="Picture 6" descr="carbon fiber.ph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514600"/>
            <a:ext cx="2486025" cy="1557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</a:p>
          <a:p>
            <a:r>
              <a:rPr lang="en-US" dirty="0" smtClean="0"/>
              <a:t>Metals </a:t>
            </a:r>
          </a:p>
          <a:p>
            <a:r>
              <a:rPr lang="en-US" dirty="0" smtClean="0"/>
              <a:t>Ceramics </a:t>
            </a:r>
          </a:p>
          <a:p>
            <a:r>
              <a:rPr lang="en-US" dirty="0" smtClean="0"/>
              <a:t>Composites </a:t>
            </a:r>
          </a:p>
        </p:txBody>
      </p:sp>
      <p:pic>
        <p:nvPicPr>
          <p:cNvPr id="4" name="Picture 3" descr="logs.jp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810000"/>
            <a:ext cx="4343400" cy="2895600"/>
          </a:xfrm>
          <a:prstGeom prst="rect">
            <a:avLst/>
          </a:prstGeom>
        </p:spPr>
      </p:pic>
      <p:pic>
        <p:nvPicPr>
          <p:cNvPr id="5" name="Picture 4" descr="handmade-ceramic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905000"/>
            <a:ext cx="2540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Wood </a:t>
            </a:r>
          </a:p>
          <a:p>
            <a:r>
              <a:rPr lang="en-US" dirty="0" smtClean="0"/>
              <a:t>Cotton</a:t>
            </a:r>
          </a:p>
          <a:p>
            <a:r>
              <a:rPr lang="en-US" dirty="0" smtClean="0"/>
              <a:t>Rubber</a:t>
            </a:r>
          </a:p>
          <a:p>
            <a:r>
              <a:rPr lang="en-US" dirty="0" smtClean="0"/>
              <a:t>Silk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Plastics </a:t>
            </a:r>
          </a:p>
          <a:p>
            <a:pPr lvl="1"/>
            <a:r>
              <a:rPr lang="en-US" dirty="0" err="1" smtClean="0"/>
              <a:t>Thermosets</a:t>
            </a:r>
            <a:endParaRPr lang="en-US" dirty="0" smtClean="0"/>
          </a:p>
          <a:p>
            <a:pPr lvl="1"/>
            <a:r>
              <a:rPr lang="en-US" dirty="0" smtClean="0"/>
              <a:t>Thermoplastics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SYNTHETIC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yield lumber called “Softwood” </a:t>
            </a:r>
          </a:p>
          <a:p>
            <a:r>
              <a:rPr lang="en-US" dirty="0" smtClean="0"/>
              <a:t>Needlelike or </a:t>
            </a:r>
            <a:r>
              <a:rPr lang="en-US" dirty="0" err="1" smtClean="0"/>
              <a:t>Scalelike</a:t>
            </a:r>
            <a:r>
              <a:rPr lang="en-US" dirty="0" smtClean="0"/>
              <a:t> foliage</a:t>
            </a:r>
          </a:p>
          <a:p>
            <a:r>
              <a:rPr lang="en-US" dirty="0" smtClean="0"/>
              <a:t>Keep foliage year round</a:t>
            </a:r>
          </a:p>
          <a:p>
            <a:r>
              <a:rPr lang="en-US" dirty="0" smtClean="0"/>
              <a:t>Cone bearing</a:t>
            </a:r>
          </a:p>
          <a:p>
            <a:r>
              <a:rPr lang="en-US" dirty="0" err="1" smtClean="0"/>
              <a:t>Excurrent</a:t>
            </a:r>
            <a:r>
              <a:rPr lang="en-US" dirty="0" smtClean="0"/>
              <a:t> – Dominant main trunk with lateral branches   </a:t>
            </a:r>
          </a:p>
        </p:txBody>
      </p:sp>
      <p:pic>
        <p:nvPicPr>
          <p:cNvPr id="12" name="Content Placeholder 11" descr="conifer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15000" y="1600200"/>
            <a:ext cx="2686050" cy="35814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Gymnosperms – Conifers</a:t>
            </a:r>
            <a:endParaRPr lang="en-US" dirty="0"/>
          </a:p>
        </p:txBody>
      </p:sp>
      <p:pic>
        <p:nvPicPr>
          <p:cNvPr id="13" name="Picture 12" descr="examples-lea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623539"/>
            <a:ext cx="3200400" cy="22344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</a:t>
            </a:r>
            <a:endParaRPr lang="en-US" dirty="0"/>
          </a:p>
        </p:txBody>
      </p:sp>
      <p:pic>
        <p:nvPicPr>
          <p:cNvPr id="7" name="Content Placeholder 6" descr="istockphoto_5356752-second-oldest-white-oak-tree-in-us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886200"/>
            <a:ext cx="3985742" cy="265366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Yield lumber called “Hardwood” </a:t>
            </a:r>
          </a:p>
          <a:p>
            <a:r>
              <a:rPr lang="en-US" dirty="0" smtClean="0"/>
              <a:t>Broad-leafed foliage</a:t>
            </a:r>
          </a:p>
          <a:p>
            <a:r>
              <a:rPr lang="en-US" dirty="0" smtClean="0"/>
              <a:t>Lose foliage during winter  </a:t>
            </a:r>
          </a:p>
          <a:p>
            <a:r>
              <a:rPr lang="en-US" dirty="0" smtClean="0"/>
              <a:t>Seed producing </a:t>
            </a:r>
          </a:p>
          <a:p>
            <a:r>
              <a:rPr lang="en-US" dirty="0" err="1" smtClean="0"/>
              <a:t>Dendritic</a:t>
            </a:r>
            <a:r>
              <a:rPr lang="en-US" dirty="0" smtClean="0"/>
              <a:t> – Branching or </a:t>
            </a:r>
            <a:r>
              <a:rPr lang="en-US" dirty="0" err="1" smtClean="0"/>
              <a:t>rebranching</a:t>
            </a:r>
            <a:r>
              <a:rPr lang="en-US" dirty="0" smtClean="0"/>
              <a:t> of the main trunk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Angiosperms – Deciduous </a:t>
            </a:r>
          </a:p>
        </p:txBody>
      </p:sp>
      <p:pic>
        <p:nvPicPr>
          <p:cNvPr id="8" name="Picture 7" descr="TinyTulipPoplarLeaf-709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0023" y="1978023"/>
            <a:ext cx="2209802" cy="1657351"/>
          </a:xfrm>
          <a:prstGeom prst="rect">
            <a:avLst/>
          </a:prstGeom>
        </p:spPr>
      </p:pic>
      <p:pic>
        <p:nvPicPr>
          <p:cNvPr id="9" name="Picture 8" descr="oakleav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600200"/>
            <a:ext cx="2314575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Moisture Content – The amount of water/moisture in wood cells</a:t>
            </a:r>
          </a:p>
          <a:p>
            <a:r>
              <a:rPr lang="en-US" dirty="0" smtClean="0"/>
              <a:t>Cellulose and lignin are the building blocks of wood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Hygroscopic – Material expands when it gains moisture and shrinks when it loses moisture.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Wood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 Lumber </a:t>
            </a:r>
          </a:p>
          <a:p>
            <a:pPr lvl="1"/>
            <a:r>
              <a:rPr lang="en-US" dirty="0" smtClean="0"/>
              <a:t>Oak</a:t>
            </a:r>
          </a:p>
          <a:p>
            <a:pPr lvl="1"/>
            <a:r>
              <a:rPr lang="en-US" dirty="0" smtClean="0"/>
              <a:t>Osage Orange</a:t>
            </a:r>
          </a:p>
          <a:p>
            <a:r>
              <a:rPr lang="en-US" dirty="0" smtClean="0"/>
              <a:t>Engineered lumber</a:t>
            </a:r>
          </a:p>
          <a:p>
            <a:pPr lvl="1"/>
            <a:r>
              <a:rPr lang="en-US" dirty="0" smtClean="0"/>
              <a:t>MDF (Medium Density Fiberboard</a:t>
            </a:r>
          </a:p>
          <a:p>
            <a:pPr lvl="1"/>
            <a:r>
              <a:rPr lang="en-US" dirty="0" smtClean="0"/>
              <a:t>Plywood</a:t>
            </a:r>
          </a:p>
          <a:p>
            <a:pPr lvl="1"/>
            <a:r>
              <a:rPr lang="en-US" dirty="0" smtClean="0"/>
              <a:t>OSB (Oriented Strand Board</a:t>
            </a:r>
          </a:p>
          <a:p>
            <a:pPr lvl="1"/>
            <a:r>
              <a:rPr lang="en-US" dirty="0" smtClean="0"/>
              <a:t>Hardboard</a:t>
            </a:r>
          </a:p>
          <a:p>
            <a:pPr lvl="1"/>
            <a:r>
              <a:rPr lang="en-US" dirty="0" smtClean="0"/>
              <a:t>Particle Board</a:t>
            </a:r>
            <a:endParaRPr lang="en-US" dirty="0"/>
          </a:p>
        </p:txBody>
      </p:sp>
      <p:pic>
        <p:nvPicPr>
          <p:cNvPr id="4" name="Picture 3" descr="osage_orange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2718816" cy="1852223"/>
          </a:xfrm>
          <a:prstGeom prst="rect">
            <a:avLst/>
          </a:prstGeom>
        </p:spPr>
      </p:pic>
      <p:pic>
        <p:nvPicPr>
          <p:cNvPr id="5" name="Picture 4" descr="EngLumber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267200"/>
            <a:ext cx="3048000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02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241</TotalTime>
  <Words>466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Materials and Processes</vt:lpstr>
      <vt:lpstr>Raw Materials</vt:lpstr>
      <vt:lpstr>Commonly used materials</vt:lpstr>
      <vt:lpstr>Polymers</vt:lpstr>
      <vt:lpstr>Wood </vt:lpstr>
      <vt:lpstr>Wood</vt:lpstr>
      <vt:lpstr>Wood </vt:lpstr>
      <vt:lpstr>Wood Products</vt:lpstr>
      <vt:lpstr>Materials and Processes</vt:lpstr>
      <vt:lpstr>Plastics</vt:lpstr>
      <vt:lpstr>Plastics</vt:lpstr>
      <vt:lpstr>Metals</vt:lpstr>
      <vt:lpstr>Metals</vt:lpstr>
      <vt:lpstr>Ceramics/Earth Materials</vt:lpstr>
      <vt:lpstr>Composites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Processes</dc:title>
  <dc:creator>Caleb Galemore</dc:creator>
  <cp:lastModifiedBy>Caleb Galemore</cp:lastModifiedBy>
  <cp:revision>25</cp:revision>
  <dcterms:created xsi:type="dcterms:W3CDTF">2011-02-24T05:55:02Z</dcterms:created>
  <dcterms:modified xsi:type="dcterms:W3CDTF">2011-03-02T14:32:58Z</dcterms:modified>
</cp:coreProperties>
</file>