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Wood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Maiseroulle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89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Engineered wood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Plywood</a:t>
            </a:r>
          </a:p>
          <a:p>
            <a:pPr lvl="1"/>
            <a:r>
              <a:rPr lang="en-US" dirty="0" smtClean="0"/>
              <a:t>MDF</a:t>
            </a:r>
          </a:p>
          <a:p>
            <a:pPr lvl="1"/>
            <a:r>
              <a:rPr lang="en-US" dirty="0" smtClean="0"/>
              <a:t>OSB</a:t>
            </a:r>
          </a:p>
          <a:p>
            <a:pPr lvl="1"/>
            <a:r>
              <a:rPr lang="en-US" dirty="0" smtClean="0"/>
              <a:t>Hardboard</a:t>
            </a:r>
            <a:endParaRPr lang="en-US" dirty="0"/>
          </a:p>
        </p:txBody>
      </p:sp>
      <p:pic>
        <p:nvPicPr>
          <p:cNvPr id="4" name="Picture 2" descr="2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503" y="1942012"/>
            <a:ext cx="3074863" cy="40015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397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plywood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/>
              <a:t>Constructed by gluing together layers (plies) of wood with the grain at right angels to each other.</a:t>
            </a:r>
          </a:p>
          <a:p>
            <a:pPr>
              <a:defRPr/>
            </a:pPr>
            <a:r>
              <a:rPr lang="en-US" sz="2400" dirty="0"/>
              <a:t>Odd number of plies are used. (3,5,7)</a:t>
            </a:r>
          </a:p>
          <a:p>
            <a:pPr>
              <a:defRPr/>
            </a:pPr>
            <a:r>
              <a:rPr lang="en-US" sz="2400" dirty="0"/>
              <a:t>Outer plies are called FACES (or face and back)</a:t>
            </a:r>
          </a:p>
          <a:p>
            <a:pPr>
              <a:defRPr/>
            </a:pPr>
            <a:r>
              <a:rPr lang="en-US" sz="2400" dirty="0"/>
              <a:t>Next layers are called CROSSBANDS.</a:t>
            </a:r>
          </a:p>
          <a:p>
            <a:pPr>
              <a:defRPr/>
            </a:pPr>
            <a:r>
              <a:rPr lang="en-US" sz="2400" dirty="0"/>
              <a:t>The other inside layer is called the CORE.</a:t>
            </a:r>
          </a:p>
          <a:p>
            <a:pPr lvl="1">
              <a:defRPr/>
            </a:pPr>
            <a:r>
              <a:rPr lang="en-US" sz="2000" dirty="0"/>
              <a:t>2 most common types of cores are veneer and lumber.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2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125" y="2847703"/>
            <a:ext cx="3528862" cy="31218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53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plywood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2 types: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/>
              <a:t>Exterior: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dirty="0"/>
              <a:t>Interior:  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dirty="0"/>
              <a:t>Difference between the 2 is the </a:t>
            </a:r>
            <a:r>
              <a:rPr lang="en-US" altLang="en-US" b="1" dirty="0"/>
              <a:t>adhesive</a:t>
            </a:r>
            <a:endParaRPr lang="en-US" altLang="en-US" dirty="0"/>
          </a:p>
          <a:p>
            <a:pPr marL="1752600" lvl="3" indent="-381000">
              <a:lnSpc>
                <a:spcPct val="90000"/>
              </a:lnSpc>
              <a:buFontTx/>
              <a:buNone/>
            </a:pPr>
            <a:r>
              <a:rPr lang="en-US" altLang="en-US" sz="2500" dirty="0"/>
              <a:t>Plywood is available either softwood or hardwood.</a:t>
            </a:r>
            <a:endParaRPr lang="en-US" altLang="en-US" sz="3200" dirty="0"/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4</a:t>
            </a:r>
            <a:r>
              <a:rPr lang="ja-JP" altLang="en-US" sz="2800" dirty="0">
                <a:latin typeface="Arial" panose="020B0604020202020204" pitchFamily="34" charset="0"/>
              </a:rPr>
              <a:t>’</a:t>
            </a:r>
            <a:r>
              <a:rPr lang="en-US" altLang="ja-JP" sz="2800" dirty="0"/>
              <a:t>x8</a:t>
            </a:r>
            <a:r>
              <a:rPr lang="ja-JP" altLang="en-US" sz="2800" dirty="0">
                <a:latin typeface="Arial" panose="020B0604020202020204" pitchFamily="34" charset="0"/>
              </a:rPr>
              <a:t>’</a:t>
            </a:r>
            <a:r>
              <a:rPr lang="en-US" altLang="ja-JP" sz="2800" dirty="0"/>
              <a:t> standard size.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Thicknesses vary: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/>
              <a:t>Grades:  depends on the quality of the face and back veneers.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878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Oriented strand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OSB</a:t>
            </a:r>
          </a:p>
          <a:p>
            <a:pPr>
              <a:defRPr/>
            </a:pPr>
            <a:r>
              <a:rPr lang="en-US" dirty="0"/>
              <a:t>Made of wood fibers adhered to each other with suitable resins and glues.</a:t>
            </a:r>
          </a:p>
          <a:p>
            <a:pPr>
              <a:defRPr/>
            </a:pPr>
            <a:r>
              <a:rPr lang="en-US" dirty="0"/>
              <a:t>Arranged in layers at right angles to each other.</a:t>
            </a:r>
          </a:p>
          <a:p>
            <a:endParaRPr lang="en-US" dirty="0"/>
          </a:p>
        </p:txBody>
      </p:sp>
      <p:pic>
        <p:nvPicPr>
          <p:cNvPr id="4" name="Picture 4" descr="2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5463" y="3497352"/>
            <a:ext cx="3339737" cy="31265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9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Medium density fiberboard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MDF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Manufactured from a wood fiber-resin combination that is formed into a mat of random fiber orientation.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Hot press finished.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Smooth finish.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Excellent machinability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39524"/>
              </p:ext>
            </p:extLst>
          </p:nvPr>
        </p:nvGraphicFramePr>
        <p:xfrm>
          <a:off x="4946469" y="2727960"/>
          <a:ext cx="44958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2705100" imgH="2032000" progId="Word.Document.8">
                  <p:embed/>
                </p:oleObj>
              </mc:Choice>
              <mc:Fallback>
                <p:oleObj name="Document" r:id="rId3" imgW="2705100" imgH="2032000" progId="Word.Document.8">
                  <p:embed/>
                  <p:pic>
                    <p:nvPicPr>
                      <p:cNvPr id="10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69" y="2727960"/>
                        <a:ext cx="4495800" cy="338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87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butt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bu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9164" y="2054515"/>
            <a:ext cx="2565678" cy="2069915"/>
          </a:xfrm>
          <a:prstGeom prst="rect">
            <a:avLst/>
          </a:prstGeom>
        </p:spPr>
      </p:pic>
      <p:pic>
        <p:nvPicPr>
          <p:cNvPr id="5" name="Picture 10" descr="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4704" y="2073347"/>
            <a:ext cx="2501537" cy="1667691"/>
          </a:xfrm>
          <a:prstGeom prst="rect">
            <a:avLst/>
          </a:prstGeom>
        </p:spPr>
      </p:pic>
      <p:pic>
        <p:nvPicPr>
          <p:cNvPr id="6" name="Picture 11" descr="end&amp;e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446" y="4445140"/>
            <a:ext cx="2588396" cy="1667691"/>
          </a:xfrm>
          <a:prstGeom prst="rect">
            <a:avLst/>
          </a:prstGeom>
        </p:spPr>
      </p:pic>
      <p:pic>
        <p:nvPicPr>
          <p:cNvPr id="7" name="Picture 12" descr="end&amp;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846" y="4124430"/>
            <a:ext cx="2437395" cy="19884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9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817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miter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788" y="2291904"/>
            <a:ext cx="3810000" cy="1714500"/>
          </a:xfrm>
          <a:prstGeom prst="rect">
            <a:avLst/>
          </a:prstGeom>
        </p:spPr>
      </p:pic>
      <p:pic>
        <p:nvPicPr>
          <p:cNvPr id="5" name="Picture 8" descr="mi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813" y="2158554"/>
            <a:ext cx="2951163" cy="1981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7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920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dado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d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6581" y="1928949"/>
            <a:ext cx="2792412" cy="2079625"/>
          </a:xfrm>
          <a:prstGeom prst="rect">
            <a:avLst/>
          </a:prstGeom>
        </p:spPr>
      </p:pic>
      <p:pic>
        <p:nvPicPr>
          <p:cNvPr id="5" name="Picture 10" descr="grooved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781" y="1928949"/>
            <a:ext cx="2927350" cy="1981200"/>
          </a:xfrm>
          <a:prstGeom prst="rect">
            <a:avLst/>
          </a:prstGeom>
        </p:spPr>
      </p:pic>
      <p:pic>
        <p:nvPicPr>
          <p:cNvPr id="6" name="Picture 11" descr="bl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656" y="4138749"/>
            <a:ext cx="2752725" cy="1981200"/>
          </a:xfrm>
          <a:prstGeom prst="rect">
            <a:avLst/>
          </a:prstGeom>
        </p:spPr>
      </p:pic>
      <p:pic>
        <p:nvPicPr>
          <p:cNvPr id="7" name="Picture 12" descr="rabbetd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6218" y="4138749"/>
            <a:ext cx="3767138" cy="1981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9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01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Rabbet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09800"/>
            <a:ext cx="3657600" cy="2676525"/>
          </a:xfrm>
          <a:prstGeom prst="rect">
            <a:avLst/>
          </a:prstGeom>
        </p:spPr>
      </p:pic>
      <p:pic>
        <p:nvPicPr>
          <p:cNvPr id="5" name="Picture 8" descr="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09800"/>
            <a:ext cx="3890963" cy="2667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7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863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box/finger joints</a:t>
            </a:r>
            <a:endParaRPr lang="en-US" dirty="0"/>
          </a:p>
        </p:txBody>
      </p:sp>
      <p:pic>
        <p:nvPicPr>
          <p:cNvPr id="4" name="Picture 9" descr="bo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378" y="2604040"/>
            <a:ext cx="1877568" cy="2273808"/>
          </a:xfr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2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/>
              <a:t>Harvesting Wood</a:t>
            </a:r>
          </a:p>
          <a:p>
            <a:pPr lvl="1">
              <a:defRPr/>
            </a:pPr>
            <a:r>
              <a:rPr lang="en-US" sz="2000" dirty="0"/>
              <a:t>Felling </a:t>
            </a:r>
          </a:p>
          <a:p>
            <a:pPr lvl="1">
              <a:defRPr/>
            </a:pPr>
            <a:r>
              <a:rPr lang="en-US" sz="2000" dirty="0"/>
              <a:t>Bucking</a:t>
            </a:r>
          </a:p>
          <a:p>
            <a:pPr>
              <a:defRPr/>
            </a:pPr>
            <a:r>
              <a:rPr lang="en-US" sz="2400" dirty="0"/>
              <a:t>Sawmill Operations</a:t>
            </a:r>
          </a:p>
          <a:p>
            <a:pPr lvl="1">
              <a:defRPr/>
            </a:pPr>
            <a:r>
              <a:rPr lang="en-US" sz="2000" dirty="0" err="1"/>
              <a:t>Bandsaw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Circular Saw</a:t>
            </a:r>
          </a:p>
          <a:p>
            <a:pPr lvl="1">
              <a:defRPr/>
            </a:pPr>
            <a:r>
              <a:rPr lang="en-US" sz="2000" dirty="0"/>
              <a:t>Portable Saw</a:t>
            </a:r>
          </a:p>
          <a:p>
            <a:pPr>
              <a:defRPr/>
            </a:pPr>
            <a:r>
              <a:rPr lang="en-US" sz="2400" dirty="0"/>
              <a:t>Drying</a:t>
            </a:r>
          </a:p>
          <a:p>
            <a:pPr>
              <a:defRPr/>
            </a:pPr>
            <a:r>
              <a:rPr lang="en-US" sz="2400" dirty="0"/>
              <a:t>Pulp and Paper Manufacturing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616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mortise and </a:t>
            </a:r>
            <a:r>
              <a:rPr lang="en-US" dirty="0" err="1" smtClean="0"/>
              <a:t>tenon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mort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7964" y="2201091"/>
            <a:ext cx="2735263" cy="1981200"/>
          </a:xfrm>
          <a:prstGeom prst="rect">
            <a:avLst/>
          </a:prstGeom>
        </p:spPr>
      </p:pic>
      <p:pic>
        <p:nvPicPr>
          <p:cNvPr id="5" name="Picture 8" descr="mortise te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389" y="2201091"/>
            <a:ext cx="2568575" cy="213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7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953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lap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cross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4531" y="2268583"/>
            <a:ext cx="2563813" cy="2276475"/>
          </a:xfrm>
          <a:prstGeom prst="rect">
            <a:avLst/>
          </a:prstGeom>
        </p:spPr>
      </p:pic>
      <p:pic>
        <p:nvPicPr>
          <p:cNvPr id="5" name="Picture 10" descr="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0731" y="2420983"/>
            <a:ext cx="3276600" cy="20478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7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381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butterfly joints</a:t>
            </a:r>
            <a:endParaRPr lang="en-US" dirty="0"/>
          </a:p>
        </p:txBody>
      </p:sp>
      <p:sp>
        <p:nvSpPr>
          <p:cNvPr id="4" name="AutoShape 2" descr="Image result for wood joinery butterfly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ood joinery butterf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wood joinery 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40" y="2015732"/>
            <a:ext cx="3493316" cy="27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ood joinery butter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2282727"/>
            <a:ext cx="2695126" cy="31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9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3061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dowel</a:t>
            </a:r>
            <a:endParaRPr lang="en-US" dirty="0"/>
          </a:p>
        </p:txBody>
      </p:sp>
      <p:pic>
        <p:nvPicPr>
          <p:cNvPr id="14338" name="Picture 2" descr="Image result for wood joinery dow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73" y="2016125"/>
            <a:ext cx="3375379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joinery – biscuit </a:t>
            </a:r>
            <a:endParaRPr lang="en-US" dirty="0"/>
          </a:p>
        </p:txBody>
      </p:sp>
      <p:pic>
        <p:nvPicPr>
          <p:cNvPr id="15362" name="Picture 2" descr="Image result for wood joinery biscu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27" y="2016125"/>
            <a:ext cx="4082071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288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Forming Wood</a:t>
            </a:r>
          </a:p>
          <a:p>
            <a:pPr lvl="1"/>
            <a:r>
              <a:rPr lang="en-US" altLang="en-US" dirty="0"/>
              <a:t>Bonding:  Using heat and pressure to compact particles</a:t>
            </a:r>
          </a:p>
          <a:p>
            <a:pPr lvl="2"/>
            <a:r>
              <a:rPr lang="en-US" altLang="en-US" dirty="0"/>
              <a:t>hardboard, particle board, OSB, plywood, panels</a:t>
            </a:r>
          </a:p>
          <a:p>
            <a:pPr lvl="1"/>
            <a:r>
              <a:rPr lang="en-US" altLang="en-US" dirty="0"/>
              <a:t>Bending</a:t>
            </a:r>
          </a:p>
          <a:p>
            <a:pPr lvl="2"/>
            <a:r>
              <a:rPr lang="en-US" altLang="en-US" dirty="0"/>
              <a:t>Wet Bending</a:t>
            </a:r>
          </a:p>
          <a:p>
            <a:pPr lvl="2"/>
            <a:r>
              <a:rPr lang="en-US" altLang="en-US" dirty="0"/>
              <a:t>Dry Bending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579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Milling:  </a:t>
            </a:r>
            <a:r>
              <a:rPr lang="en-US" altLang="en-US" sz="2500" dirty="0"/>
              <a:t>Removing material with cutting edges equally spaced either on a flat surface or round cylinder</a:t>
            </a:r>
            <a:r>
              <a:rPr lang="en-US" altLang="en-US" sz="3600" dirty="0"/>
              <a:t>.</a:t>
            </a:r>
          </a:p>
          <a:p>
            <a:pPr lvl="1"/>
            <a:r>
              <a:rPr lang="en-US" altLang="en-US" sz="3200" dirty="0"/>
              <a:t>Hand tools:  </a:t>
            </a:r>
            <a:r>
              <a:rPr lang="en-US" altLang="en-US" sz="2500" dirty="0"/>
              <a:t>Rasp, file</a:t>
            </a:r>
            <a:endParaRPr lang="en-US" altLang="en-US" sz="3200" dirty="0"/>
          </a:p>
          <a:p>
            <a:pPr lvl="1"/>
            <a:r>
              <a:rPr lang="en-US" altLang="en-US" sz="3200" dirty="0"/>
              <a:t>Machines:  </a:t>
            </a:r>
            <a:r>
              <a:rPr lang="en-US" altLang="en-US" sz="2500" dirty="0"/>
              <a:t>Planer, router, jointer, shaper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956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Abrading:  </a:t>
            </a:r>
            <a:r>
              <a:rPr lang="en-US" sz="2500" dirty="0"/>
              <a:t>removing material by wearing away with random or multipoint cutting edges</a:t>
            </a:r>
            <a:r>
              <a:rPr lang="en-US" sz="3600" dirty="0"/>
              <a:t>.</a:t>
            </a:r>
          </a:p>
          <a:p>
            <a:pPr lvl="1">
              <a:defRPr/>
            </a:pPr>
            <a:r>
              <a:rPr lang="en-US" sz="3200" dirty="0"/>
              <a:t>Hand tools:  </a:t>
            </a:r>
            <a:r>
              <a:rPr lang="en-US" sz="2500" dirty="0"/>
              <a:t>Sanding block and sand paper</a:t>
            </a:r>
          </a:p>
          <a:p>
            <a:pPr lvl="1">
              <a:defRPr/>
            </a:pPr>
            <a:r>
              <a:rPr lang="en-US" sz="3200" dirty="0"/>
              <a:t>Machine tools:  </a:t>
            </a:r>
            <a:r>
              <a:rPr lang="en-US" sz="2500" dirty="0"/>
              <a:t>Belt sander, disk sander, drum sander Spindle, orbital portable</a:t>
            </a:r>
            <a:endParaRPr lang="en-US" sz="32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87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secondary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Sawing:  </a:t>
            </a:r>
            <a:r>
              <a:rPr lang="en-US" sz="2500" dirty="0"/>
              <a:t>Removing material using pointed cutting points equally spaced along the edge of a straight or round blade.</a:t>
            </a:r>
          </a:p>
          <a:p>
            <a:pPr lvl="1">
              <a:defRPr/>
            </a:pPr>
            <a:r>
              <a:rPr lang="en-US" dirty="0"/>
              <a:t>Hand tools:  </a:t>
            </a:r>
            <a:r>
              <a:rPr lang="en-US" sz="2500" dirty="0"/>
              <a:t>Back saw, coping saw, keyhole, crosscut, rip</a:t>
            </a:r>
          </a:p>
          <a:p>
            <a:pPr lvl="1">
              <a:defRPr/>
            </a:pPr>
            <a:r>
              <a:rPr lang="en-US" dirty="0"/>
              <a:t>Machine tools:  </a:t>
            </a:r>
            <a:r>
              <a:rPr lang="en-US" sz="2500" dirty="0"/>
              <a:t>Saber, jig or scroll saw, circular or table, radial arm, band saw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211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Drilling:  </a:t>
            </a:r>
            <a:r>
              <a:rPr lang="en-US" sz="2500" dirty="0"/>
              <a:t>Removes material using a cutting tool with two or more spiral cutting edges.</a:t>
            </a:r>
          </a:p>
          <a:p>
            <a:pPr lvl="1">
              <a:defRPr/>
            </a:pPr>
            <a:r>
              <a:rPr lang="en-US" dirty="0"/>
              <a:t>Hand Tools:  </a:t>
            </a:r>
            <a:r>
              <a:rPr lang="en-US" sz="2500" dirty="0"/>
              <a:t>Auger bit, twist drill, counter sink, </a:t>
            </a:r>
            <a:r>
              <a:rPr lang="en-US" sz="2500" dirty="0" err="1"/>
              <a:t>forstner</a:t>
            </a:r>
            <a:r>
              <a:rPr lang="en-US" sz="2500" dirty="0"/>
              <a:t>, brace,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Machine Tools:  </a:t>
            </a:r>
            <a:r>
              <a:rPr lang="en-US" sz="2500" dirty="0"/>
              <a:t>Drill press, portable electric drill, Mill, </a:t>
            </a:r>
            <a:r>
              <a:rPr lang="en-US" sz="2500" dirty="0" err="1"/>
              <a:t>Mortiser</a:t>
            </a:r>
            <a:endParaRPr lang="en-US" sz="25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8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Turning:  </a:t>
            </a:r>
            <a:r>
              <a:rPr lang="en-US" altLang="en-US" sz="2500" dirty="0"/>
              <a:t>Cutting process in which a single cutting edge tool is fixed and work rotates.</a:t>
            </a:r>
            <a:endParaRPr lang="en-US" altLang="en-US" dirty="0"/>
          </a:p>
          <a:p>
            <a:pPr lvl="1"/>
            <a:r>
              <a:rPr lang="en-US" altLang="en-US" dirty="0"/>
              <a:t>Hand Tools: </a:t>
            </a:r>
            <a:r>
              <a:rPr lang="en-US" altLang="en-US" sz="2500" dirty="0"/>
              <a:t>Gouge, parting tool, Skew, facing tool</a:t>
            </a:r>
          </a:p>
          <a:p>
            <a:pPr lvl="1"/>
            <a:r>
              <a:rPr lang="en-US" altLang="en-US" dirty="0"/>
              <a:t>Machine Tools:  </a:t>
            </a:r>
            <a:r>
              <a:rPr lang="en-US" altLang="en-US" sz="2500" dirty="0"/>
              <a:t>Lathe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06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Shearing:  </a:t>
            </a:r>
            <a:r>
              <a:rPr lang="en-US" altLang="en-US" sz="2500" dirty="0"/>
              <a:t>Cutting using a single cutting edge moving through a fixed work piece.</a:t>
            </a:r>
            <a:endParaRPr lang="en-US" altLang="en-US" dirty="0"/>
          </a:p>
          <a:p>
            <a:pPr lvl="1"/>
            <a:r>
              <a:rPr lang="en-US" altLang="en-US" dirty="0"/>
              <a:t>Hand Tools:  </a:t>
            </a:r>
            <a:r>
              <a:rPr lang="en-US" altLang="en-US" sz="2500" dirty="0" smtClean="0"/>
              <a:t>plane</a:t>
            </a:r>
            <a:r>
              <a:rPr lang="en-US" altLang="en-US" sz="2500" dirty="0"/>
              <a:t>, chisel, draw knife scraper</a:t>
            </a:r>
            <a:endParaRPr lang="en-US" altLang="en-US" dirty="0"/>
          </a:p>
          <a:p>
            <a:pPr lvl="1"/>
            <a:r>
              <a:rPr lang="en-US" altLang="en-US" dirty="0"/>
              <a:t>Machine Tools:  </a:t>
            </a:r>
            <a:r>
              <a:rPr lang="en-US" altLang="en-US" sz="2500" dirty="0"/>
              <a:t>Jointer, veneer slicer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7614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29</TotalTime>
  <Words>451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Gill Sans MT</vt:lpstr>
      <vt:lpstr>游ゴシック</vt:lpstr>
      <vt:lpstr>Gallery</vt:lpstr>
      <vt:lpstr>Microsoft Word Document</vt:lpstr>
      <vt:lpstr>Wood processes</vt:lpstr>
      <vt:lpstr> Primary processing</vt:lpstr>
      <vt:lpstr> Secondary processing</vt:lpstr>
      <vt:lpstr> Secondary Processing</vt:lpstr>
      <vt:lpstr> secondary Processing</vt:lpstr>
      <vt:lpstr> secondary processing</vt:lpstr>
      <vt:lpstr> Secondary Processing</vt:lpstr>
      <vt:lpstr> secondary processing</vt:lpstr>
      <vt:lpstr> secondary processing</vt:lpstr>
      <vt:lpstr> Engineered wood panels</vt:lpstr>
      <vt:lpstr> plywood</vt:lpstr>
      <vt:lpstr> Types of plywood</vt:lpstr>
      <vt:lpstr> Oriented strand board</vt:lpstr>
      <vt:lpstr> Medium density fiberboard</vt:lpstr>
      <vt:lpstr> Wood joinery – butt joints</vt:lpstr>
      <vt:lpstr> Wood joinery – miter joints</vt:lpstr>
      <vt:lpstr> Wood joinery – dado joints</vt:lpstr>
      <vt:lpstr> Wood joinery – Rabbet joints</vt:lpstr>
      <vt:lpstr> Wood joinery – box/finger joints</vt:lpstr>
      <vt:lpstr> Wood joinery – mortise and tenon</vt:lpstr>
      <vt:lpstr> Wood joinery – lap joints</vt:lpstr>
      <vt:lpstr> Wood joinery – butterfly joints</vt:lpstr>
      <vt:lpstr> Wood joinery – dowel</vt:lpstr>
      <vt:lpstr> Wood joinery – biscuit </vt:lpstr>
    </vt:vector>
  </TitlesOfParts>
  <Company>Parsons District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processes</dc:title>
  <dc:creator>Staff</dc:creator>
  <cp:lastModifiedBy>Staff</cp:lastModifiedBy>
  <cp:revision>4</cp:revision>
  <dcterms:created xsi:type="dcterms:W3CDTF">2018-12-26T20:25:45Z</dcterms:created>
  <dcterms:modified xsi:type="dcterms:W3CDTF">2018-12-26T20:55:06Z</dcterms:modified>
</cp:coreProperties>
</file>