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Wood materials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Maiseroulle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813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Mechanical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Hardness – Maple</a:t>
            </a:r>
          </a:p>
          <a:p>
            <a:r>
              <a:rPr lang="en-US" dirty="0" smtClean="0"/>
              <a:t>Tensile Strength</a:t>
            </a:r>
          </a:p>
          <a:p>
            <a:r>
              <a:rPr lang="en-US" dirty="0" smtClean="0"/>
              <a:t>Flexure Strength – Osage Orange</a:t>
            </a:r>
          </a:p>
          <a:p>
            <a:r>
              <a:rPr lang="en-US" dirty="0" smtClean="0"/>
              <a:t>Impact Strength – Ash</a:t>
            </a:r>
          </a:p>
          <a:p>
            <a:r>
              <a:rPr lang="en-US" dirty="0" smtClean="0"/>
              <a:t>Compression Strength – Spruce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3393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Advantages of wood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Lightweight (for the most part)</a:t>
            </a:r>
          </a:p>
          <a:p>
            <a:r>
              <a:rPr lang="en-US" dirty="0" smtClean="0"/>
              <a:t>High strength to weight ratio</a:t>
            </a:r>
          </a:p>
          <a:p>
            <a:r>
              <a:rPr lang="en-US" dirty="0" smtClean="0"/>
              <a:t>Natural Beauty</a:t>
            </a:r>
          </a:p>
          <a:p>
            <a:r>
              <a:rPr lang="en-US" dirty="0" smtClean="0"/>
              <a:t>Easy machinability</a:t>
            </a:r>
          </a:p>
          <a:p>
            <a:r>
              <a:rPr lang="en-US" dirty="0" smtClean="0"/>
              <a:t>Multiple uses</a:t>
            </a:r>
          </a:p>
          <a:p>
            <a:r>
              <a:rPr lang="en-US" dirty="0" err="1" smtClean="0"/>
              <a:t>Longlasting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0125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Moisture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MC - the </a:t>
            </a:r>
            <a:r>
              <a:rPr lang="en-US" altLang="en-US" dirty="0"/>
              <a:t>amount of water in wood cells expressed as a percentage of the wood</a:t>
            </a:r>
            <a:r>
              <a:rPr lang="ja-JP" altLang="en-US" dirty="0">
                <a:latin typeface="Arial" panose="020B0604020202020204" pitchFamily="34" charset="0"/>
              </a:rPr>
              <a:t>’</a:t>
            </a:r>
            <a:r>
              <a:rPr lang="en-US" altLang="ja-JP" dirty="0"/>
              <a:t>s totally dry weight.</a:t>
            </a:r>
          </a:p>
          <a:p>
            <a:r>
              <a:rPr lang="en-US" altLang="en-US" dirty="0"/>
              <a:t>Can range anywhere from 30% to 200% before it has been dried or seasoned.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Wood actually gets smaller in size as it loses moisture and larger in size as it gains moisture.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Most of the size change in wood takes place across the grain (Width of Wood)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Little change in thickness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Virtually no change with the grain (Length of Wood)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845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5-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068" y="1889759"/>
            <a:ext cx="3716383" cy="4203357"/>
          </a:xfrm>
        </p:spPr>
      </p:pic>
      <p:grpSp>
        <p:nvGrpSpPr>
          <p:cNvPr id="5" name="Group 4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6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9490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Moisture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b="1" u="sng" dirty="0"/>
              <a:t>Equilibrium Moisture Content</a:t>
            </a:r>
            <a:r>
              <a:rPr lang="en-US" dirty="0"/>
              <a:t>- a balance in M.C. of wood with the surrounding air after it has been dried</a:t>
            </a:r>
          </a:p>
          <a:p>
            <a:pPr>
              <a:buFontTx/>
              <a:buNone/>
              <a:defRPr/>
            </a:pPr>
            <a:r>
              <a:rPr lang="en-US" dirty="0"/>
              <a:t>E.M.C varies between 6 an 12%.</a:t>
            </a:r>
          </a:p>
          <a:p>
            <a:pPr>
              <a:defRPr/>
            </a:pPr>
            <a:r>
              <a:rPr lang="en-US" dirty="0"/>
              <a:t>Hardwoods used to make furniture are dried down to a M.C. of 6 to 12</a:t>
            </a:r>
            <a:r>
              <a:rPr lang="en-US" dirty="0" smtClean="0"/>
              <a:t>%.</a:t>
            </a:r>
            <a:endParaRPr lang="en-US" dirty="0"/>
          </a:p>
          <a:p>
            <a:pPr>
              <a:defRPr/>
            </a:pPr>
            <a:r>
              <a:rPr lang="en-US" dirty="0"/>
              <a:t>Softwoods used in home construction are dried down to a M.C. of 19%.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5015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Air drying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b="1" u="sng" dirty="0"/>
              <a:t>Air-Drying</a:t>
            </a:r>
            <a:r>
              <a:rPr lang="en-US" dirty="0"/>
              <a:t>- natural seasoning of wood done outdoors by the sun and wind which involves stacking boards with small strips of wood between each piece of lumber.</a:t>
            </a:r>
            <a:endParaRPr lang="en-US" b="1" dirty="0"/>
          </a:p>
          <a:p>
            <a:pPr>
              <a:defRPr/>
            </a:pPr>
            <a:r>
              <a:rPr lang="en-US" sz="1800" dirty="0"/>
              <a:t>Inexpensive</a:t>
            </a:r>
          </a:p>
          <a:p>
            <a:pPr>
              <a:defRPr/>
            </a:pPr>
            <a:r>
              <a:rPr lang="en-US" sz="1800" dirty="0"/>
              <a:t>Time Consuming </a:t>
            </a:r>
          </a:p>
          <a:p>
            <a:pPr>
              <a:defRPr/>
            </a:pPr>
            <a:r>
              <a:rPr lang="en-US" sz="1800" dirty="0"/>
              <a:t>Uncontrolled Moisture Loss (Warps and Twists)</a:t>
            </a:r>
          </a:p>
          <a:p>
            <a:pPr>
              <a:defRPr/>
            </a:pPr>
            <a:r>
              <a:rPr lang="en-US" sz="1800" dirty="0"/>
              <a:t>Only can dry down to between 18 &amp; 20%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35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3752" y="2876550"/>
            <a:ext cx="4541102" cy="317023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6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6654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Kiln drying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b="1" u="sng" dirty="0"/>
              <a:t>Kiln Dried</a:t>
            </a:r>
            <a:r>
              <a:rPr lang="en-US" dirty="0"/>
              <a:t>- seasoning process in which controlled heat is used to remove excessive moisture.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Heat from 110 to 180 degrees Fahrenheit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Lumber can be dried down to below 6%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Rate of moisture removal can be monitored</a:t>
            </a:r>
          </a:p>
          <a:p>
            <a:endParaRPr lang="en-US" dirty="0"/>
          </a:p>
        </p:txBody>
      </p:sp>
      <p:pic>
        <p:nvPicPr>
          <p:cNvPr id="4" name="Picture 2" descr="35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9950" y="2400300"/>
            <a:ext cx="3275444" cy="36385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6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357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Lumber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en-US" b="1" dirty="0"/>
              <a:t>Lumber dimensions are listed in order of</a:t>
            </a:r>
          </a:p>
          <a:p>
            <a:pPr>
              <a:buFontTx/>
              <a:buNone/>
              <a:defRPr/>
            </a:pPr>
            <a:r>
              <a:rPr lang="en-US" dirty="0"/>
              <a:t>	</a:t>
            </a:r>
            <a:r>
              <a:rPr lang="en-US" b="1" dirty="0"/>
              <a:t>T</a:t>
            </a:r>
            <a:r>
              <a:rPr lang="en-US" dirty="0"/>
              <a:t> (Thickness) distance between the faces</a:t>
            </a:r>
          </a:p>
          <a:p>
            <a:pPr>
              <a:buFontTx/>
              <a:buNone/>
              <a:defRPr/>
            </a:pPr>
            <a:r>
              <a:rPr lang="en-US" dirty="0"/>
              <a:t>	</a:t>
            </a:r>
            <a:r>
              <a:rPr lang="en-US" b="1" dirty="0"/>
              <a:t>W</a:t>
            </a:r>
            <a:r>
              <a:rPr lang="en-US" dirty="0"/>
              <a:t> (Width) distance across the grain of 	the wood</a:t>
            </a:r>
          </a:p>
          <a:p>
            <a:pPr>
              <a:buFontTx/>
              <a:buNone/>
              <a:defRPr/>
            </a:pPr>
            <a:r>
              <a:rPr lang="en-US" dirty="0"/>
              <a:t>	</a:t>
            </a:r>
            <a:r>
              <a:rPr lang="en-US" b="1" dirty="0"/>
              <a:t>L</a:t>
            </a:r>
            <a:r>
              <a:rPr lang="en-US" dirty="0"/>
              <a:t> (Length) distance along the grain of 	the wood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9193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Sale of wood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Board Feet:</a:t>
            </a:r>
          </a:p>
          <a:p>
            <a:pPr lvl="1">
              <a:lnSpc>
                <a:spcPct val="90000"/>
              </a:lnSpc>
            </a:pPr>
            <a:r>
              <a:rPr lang="en-US" altLang="en-US" sz="2400" u="sng" dirty="0"/>
              <a:t># of pieces x T x W x L</a:t>
            </a:r>
            <a:r>
              <a:rPr lang="ja-JP" altLang="en-US" sz="2400" u="sng" dirty="0">
                <a:latin typeface="Arial" panose="020B0604020202020204" pitchFamily="34" charset="0"/>
              </a:rPr>
              <a:t>”</a:t>
            </a:r>
            <a:r>
              <a:rPr lang="en-US" altLang="ja-JP" sz="2400" dirty="0"/>
              <a:t>                 		</a:t>
            </a:r>
            <a:endParaRPr lang="en-US" altLang="ja-JP" sz="2400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ja-JP" sz="2400" dirty="0"/>
              <a:t>	</a:t>
            </a:r>
            <a:r>
              <a:rPr lang="en-US" altLang="ja-JP" sz="2400" dirty="0" smtClean="0"/>
              <a:t>   12 </a:t>
            </a:r>
            <a:r>
              <a:rPr lang="en-US" altLang="ja-JP" sz="2400" dirty="0"/>
              <a:t>x 12 or 144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Square Foot: area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W x L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Lineal Foot: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Also known as running foot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Length of material in a straight line 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2107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Ø"/>
              <a:defRPr/>
            </a:pPr>
            <a:r>
              <a:rPr lang="en-US" b="1" u="sng" dirty="0"/>
              <a:t>Rough Lumber (RGH)</a:t>
            </a:r>
            <a:r>
              <a:rPr lang="en-US" dirty="0"/>
              <a:t>- lumber that has not been sawn, trimmed to width, and edged.</a:t>
            </a:r>
          </a:p>
          <a:p>
            <a:pPr>
              <a:buFont typeface="Wingdings" charset="0"/>
              <a:buChar char="Ø"/>
              <a:defRPr/>
            </a:pPr>
            <a:r>
              <a:rPr lang="en-US" b="1" u="sng" dirty="0"/>
              <a:t>Surfaced Lumber</a:t>
            </a:r>
            <a:r>
              <a:rPr lang="en-US" dirty="0"/>
              <a:t>- a couple or all surfaces of the board have been smoothed.</a:t>
            </a:r>
          </a:p>
          <a:p>
            <a:pPr>
              <a:buFont typeface="Wingdings" charset="0"/>
              <a:buChar char="Ø"/>
              <a:defRPr/>
            </a:pPr>
            <a:r>
              <a:rPr lang="en-US" b="1" u="sng" dirty="0"/>
              <a:t>S4S</a:t>
            </a:r>
            <a:r>
              <a:rPr lang="en-US" dirty="0"/>
              <a:t>- lumber that has been surfaced on four sides (dimensional lumber)</a:t>
            </a:r>
          </a:p>
          <a:p>
            <a:pPr>
              <a:buFont typeface="Wingdings" charset="0"/>
              <a:buChar char="Ø"/>
              <a:defRPr/>
            </a:pPr>
            <a:r>
              <a:rPr lang="en-US" b="1" u="sng" dirty="0"/>
              <a:t>S2S</a:t>
            </a:r>
            <a:r>
              <a:rPr lang="en-US" dirty="0"/>
              <a:t>- lumber that has been surfaced on two sides</a:t>
            </a:r>
          </a:p>
          <a:p>
            <a:pPr>
              <a:buFont typeface="Wingdings" charset="0"/>
              <a:buChar char="Ø"/>
              <a:defRPr/>
            </a:pPr>
            <a:r>
              <a:rPr lang="en-US" b="1" u="sng" dirty="0"/>
              <a:t>Rip</a:t>
            </a:r>
            <a:r>
              <a:rPr lang="en-US" dirty="0"/>
              <a:t>- Cutting wood with the grain</a:t>
            </a:r>
          </a:p>
          <a:p>
            <a:pPr>
              <a:buFont typeface="Wingdings" charset="0"/>
              <a:buChar char="Ø"/>
              <a:defRPr/>
            </a:pPr>
            <a:r>
              <a:rPr lang="en-US" b="1" u="sng" dirty="0"/>
              <a:t>Crosscut</a:t>
            </a:r>
            <a:r>
              <a:rPr lang="en-US" dirty="0"/>
              <a:t>- cutting wood across the grain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946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1283490"/>
            <a:ext cx="9603275" cy="1049235"/>
          </a:xfrm>
        </p:spPr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Perennial – lives more than two years</a:t>
            </a:r>
          </a:p>
          <a:p>
            <a:r>
              <a:rPr lang="en-US" dirty="0" smtClean="0"/>
              <a:t>Wood plant that has a stem and grows to at least 20 feet.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2552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Hardwoods</a:t>
            </a:r>
          </a:p>
          <a:p>
            <a:r>
              <a:rPr lang="en-US" dirty="0" smtClean="0"/>
              <a:t>Softwoods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810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Hardwoods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Angiosperms</a:t>
            </a:r>
          </a:p>
          <a:p>
            <a:pPr lvl="1"/>
            <a:r>
              <a:rPr lang="en-US" dirty="0" smtClean="0"/>
              <a:t>Covered Seed</a:t>
            </a:r>
          </a:p>
          <a:p>
            <a:r>
              <a:rPr lang="en-US" dirty="0" smtClean="0"/>
              <a:t>Deciduous</a:t>
            </a:r>
          </a:p>
          <a:p>
            <a:pPr lvl="1"/>
            <a:r>
              <a:rPr lang="en-US" dirty="0" smtClean="0"/>
              <a:t>Leaves are shed during the fall season</a:t>
            </a:r>
          </a:p>
          <a:p>
            <a:r>
              <a:rPr lang="en-US" dirty="0" smtClean="0"/>
              <a:t>Distinct in cell structure</a:t>
            </a:r>
          </a:p>
          <a:p>
            <a:r>
              <a:rPr lang="en-US" dirty="0" smtClean="0"/>
              <a:t>Open or closed grain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732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softwoods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Gymnosperms</a:t>
            </a:r>
          </a:p>
          <a:p>
            <a:pPr lvl="1"/>
            <a:r>
              <a:rPr lang="en-US" dirty="0" smtClean="0"/>
              <a:t>Open Seed</a:t>
            </a:r>
          </a:p>
          <a:p>
            <a:r>
              <a:rPr lang="en-US" dirty="0" smtClean="0"/>
              <a:t>Conifers</a:t>
            </a:r>
          </a:p>
          <a:p>
            <a:pPr lvl="1"/>
            <a:r>
              <a:rPr lang="en-US" dirty="0" smtClean="0"/>
              <a:t>Cone Bearing</a:t>
            </a:r>
          </a:p>
          <a:p>
            <a:pPr lvl="1"/>
            <a:r>
              <a:rPr lang="en-US" dirty="0" smtClean="0"/>
              <a:t>Evergreens</a:t>
            </a:r>
          </a:p>
          <a:p>
            <a:r>
              <a:rPr lang="en-US" dirty="0" smtClean="0"/>
              <a:t>Leaves are needle like</a:t>
            </a:r>
          </a:p>
          <a:p>
            <a:r>
              <a:rPr lang="en-US" dirty="0" smtClean="0"/>
              <a:t>Resin Ducts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5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Tree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617" t="22165" r="57117" b="48896"/>
          <a:stretch/>
        </p:blipFill>
        <p:spPr>
          <a:xfrm>
            <a:off x="2648463" y="1853754"/>
            <a:ext cx="6075623" cy="42507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6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849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Wood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Features</a:t>
            </a:r>
          </a:p>
          <a:p>
            <a:r>
              <a:rPr lang="en-US" dirty="0" smtClean="0"/>
              <a:t>Physical Properties</a:t>
            </a:r>
          </a:p>
          <a:p>
            <a:r>
              <a:rPr lang="en-US" dirty="0" smtClean="0"/>
              <a:t>Mechanical Properties</a:t>
            </a:r>
          </a:p>
          <a:p>
            <a:r>
              <a:rPr lang="en-US" dirty="0" smtClean="0"/>
              <a:t>Thermal Properties</a:t>
            </a:r>
          </a:p>
          <a:p>
            <a:r>
              <a:rPr lang="en-US" dirty="0" smtClean="0"/>
              <a:t>Chemical Properties</a:t>
            </a:r>
          </a:p>
          <a:p>
            <a:r>
              <a:rPr lang="en-US" dirty="0" smtClean="0"/>
              <a:t>Acoustical Properties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631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Visual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Sapwood</a:t>
            </a:r>
          </a:p>
          <a:p>
            <a:pPr lvl="1"/>
            <a:r>
              <a:rPr lang="en-US" dirty="0" smtClean="0"/>
              <a:t>Heartwood</a:t>
            </a:r>
          </a:p>
          <a:p>
            <a:r>
              <a:rPr lang="en-US" dirty="0" smtClean="0"/>
              <a:t>Figure</a:t>
            </a:r>
          </a:p>
          <a:p>
            <a:pPr lvl="1"/>
            <a:r>
              <a:rPr lang="en-US" dirty="0" smtClean="0"/>
              <a:t>Grain</a:t>
            </a:r>
          </a:p>
          <a:p>
            <a:r>
              <a:rPr lang="en-US" dirty="0" smtClean="0"/>
              <a:t>Smell</a:t>
            </a:r>
          </a:p>
          <a:p>
            <a:r>
              <a:rPr lang="en-US" dirty="0" smtClean="0"/>
              <a:t>Taste?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792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</a:t>
            </a:r>
          </a:p>
          <a:p>
            <a:r>
              <a:rPr lang="en-US" dirty="0" smtClean="0"/>
              <a:t>Specific Gravity – weight per unit volume</a:t>
            </a:r>
          </a:p>
          <a:p>
            <a:r>
              <a:rPr lang="en-US" dirty="0" smtClean="0"/>
              <a:t>Density</a:t>
            </a:r>
          </a:p>
          <a:p>
            <a:r>
              <a:rPr lang="en-US" dirty="0" smtClean="0"/>
              <a:t>Porosity</a:t>
            </a:r>
          </a:p>
          <a:p>
            <a:endParaRPr lang="en-US" dirty="0"/>
          </a:p>
          <a:p>
            <a:r>
              <a:rPr lang="en-US" dirty="0" smtClean="0"/>
              <a:t>Microscopic Exam – Only way to tell exact species, limited equipment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" y="0"/>
            <a:ext cx="12191999" cy="1086914"/>
            <a:chOff x="1" y="5771085"/>
            <a:chExt cx="12191999" cy="1086914"/>
          </a:xfrm>
        </p:grpSpPr>
        <p:pic>
          <p:nvPicPr>
            <p:cNvPr id="5" name="Picture 2" descr="Image result for manufacturing 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3782"/>
              <a:ext cx="3446078" cy="10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extruding plastic bann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4"/>
            <a:stretch/>
          </p:blipFill>
          <p:spPr bwMode="auto">
            <a:xfrm>
              <a:off x="3446080" y="5774655"/>
              <a:ext cx="2597670" cy="108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welding bann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2"/>
            <a:stretch/>
          </p:blipFill>
          <p:spPr bwMode="auto">
            <a:xfrm>
              <a:off x="6043750" y="5771085"/>
              <a:ext cx="2656113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woodwork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530" y="5771085"/>
              <a:ext cx="3532470" cy="108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617438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4416</TotalTime>
  <Words>461</Words>
  <Application>Microsoft Office PowerPoint</Application>
  <PresentationFormat>Widescreen</PresentationFormat>
  <Paragraphs>103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Gill Sans MT</vt:lpstr>
      <vt:lpstr>Wingdings</vt:lpstr>
      <vt:lpstr>游ゴシック</vt:lpstr>
      <vt:lpstr>Gallery</vt:lpstr>
      <vt:lpstr>Wood materials</vt:lpstr>
      <vt:lpstr>Trees</vt:lpstr>
      <vt:lpstr> Classifications</vt:lpstr>
      <vt:lpstr> Hardwoods</vt:lpstr>
      <vt:lpstr> softwoods</vt:lpstr>
      <vt:lpstr> Tree structure</vt:lpstr>
      <vt:lpstr> Wood identification</vt:lpstr>
      <vt:lpstr> Visual</vt:lpstr>
      <vt:lpstr> Physical</vt:lpstr>
      <vt:lpstr> Mechanical</vt:lpstr>
      <vt:lpstr> Advantages of wood</vt:lpstr>
      <vt:lpstr> Moisture content</vt:lpstr>
      <vt:lpstr>PowerPoint Presentation</vt:lpstr>
      <vt:lpstr> Moisture content</vt:lpstr>
      <vt:lpstr> Air drying</vt:lpstr>
      <vt:lpstr> Kiln drying</vt:lpstr>
      <vt:lpstr> Lumber sizes</vt:lpstr>
      <vt:lpstr> Sale of wood</vt:lpstr>
      <vt:lpstr> Terminology</vt:lpstr>
    </vt:vector>
  </TitlesOfParts>
  <Company>Parsons District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 materials</dc:title>
  <dc:creator>Staff</dc:creator>
  <cp:lastModifiedBy>Staff</cp:lastModifiedBy>
  <cp:revision>5</cp:revision>
  <dcterms:created xsi:type="dcterms:W3CDTF">2018-12-23T18:48:51Z</dcterms:created>
  <dcterms:modified xsi:type="dcterms:W3CDTF">2018-12-26T20:25:30Z</dcterms:modified>
</cp:coreProperties>
</file>