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91" y="3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12/26/2018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12/26/2018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B874-E53C-42B9-98BA-0781B387246C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2F4-45D7-406A-9C33-75238E131A1E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E011-4F7D-42D0-82E1-078A40B76F01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88268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71FE-0FCC-47A4-B218-06AF00AFA70F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C22A-A385-4013-8BC3-1C712ED98224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D7-DDC2-4E28-B80E-11B3368F8846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2D6B-0F0F-41E5-8A0F-FC2D7E2110E0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1A38-D70F-41CF-857C-945C6FF6B07D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96DC-D1E7-4668-A471-A46ECA2AE34F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CC444FFE-4BDB-4301-83D8-FE8B25E7CF5A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Metal Materials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Maiseroulle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43457"/>
            <a:ext cx="9601200" cy="1069940"/>
          </a:xfrm>
        </p:spPr>
        <p:txBody>
          <a:bodyPr/>
          <a:lstStyle/>
          <a:p>
            <a:r>
              <a:rPr lang="en-US" dirty="0" smtClean="0"/>
              <a:t>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Inorganic Substance</a:t>
            </a:r>
          </a:p>
          <a:p>
            <a:r>
              <a:rPr lang="en-US" dirty="0" smtClean="0"/>
              <a:t>Expands when heated, contracts when cooled</a:t>
            </a:r>
          </a:p>
          <a:p>
            <a:r>
              <a:rPr lang="en-US" dirty="0" smtClean="0"/>
              <a:t>Rarely used in pure form</a:t>
            </a:r>
          </a:p>
          <a:p>
            <a:pPr lvl="1"/>
            <a:r>
              <a:rPr lang="en-US" dirty="0" smtClean="0"/>
              <a:t>Usually alloys (combination of metals)</a:t>
            </a:r>
          </a:p>
          <a:p>
            <a:r>
              <a:rPr lang="en-US" dirty="0" smtClean="0"/>
              <a:t>Strong, durable, tough, and stable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452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51944"/>
            <a:ext cx="9601200" cy="1069940"/>
          </a:xfrm>
        </p:spPr>
        <p:txBody>
          <a:bodyPr/>
          <a:lstStyle/>
          <a:p>
            <a:r>
              <a:rPr lang="en-US" dirty="0" smtClean="0"/>
              <a:t>Categories of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two:</a:t>
            </a:r>
          </a:p>
          <a:p>
            <a:r>
              <a:rPr lang="en-US" dirty="0" smtClean="0"/>
              <a:t>Ferrous</a:t>
            </a:r>
          </a:p>
          <a:p>
            <a:pPr lvl="1"/>
            <a:r>
              <a:rPr lang="en-US" dirty="0" smtClean="0"/>
              <a:t>Metals which contain iron and carbon</a:t>
            </a:r>
          </a:p>
          <a:p>
            <a:pPr lvl="1"/>
            <a:r>
              <a:rPr lang="en-US" dirty="0" smtClean="0"/>
              <a:t>Classification is based upon amount of carbon and the finish process</a:t>
            </a:r>
          </a:p>
          <a:p>
            <a:pPr lvl="2"/>
            <a:r>
              <a:rPr lang="en-US" dirty="0" smtClean="0"/>
              <a:t>Steel – less than 1.7% Carbon</a:t>
            </a:r>
          </a:p>
          <a:p>
            <a:pPr lvl="2"/>
            <a:r>
              <a:rPr lang="en-US" dirty="0" smtClean="0"/>
              <a:t>Cast Iron – more than 1.7% Carbon</a:t>
            </a:r>
          </a:p>
          <a:p>
            <a:r>
              <a:rPr lang="en-US" dirty="0" smtClean="0"/>
              <a:t>Nonferrous</a:t>
            </a:r>
          </a:p>
          <a:p>
            <a:pPr lvl="1"/>
            <a:r>
              <a:rPr lang="en-US" dirty="0" smtClean="0"/>
              <a:t>Metals that do not contain iron</a:t>
            </a:r>
          </a:p>
          <a:p>
            <a:pPr lvl="2"/>
            <a:r>
              <a:rPr lang="en-US" dirty="0" smtClean="0"/>
              <a:t>Though some trace amounts of iron can be found as an impurity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361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51944"/>
            <a:ext cx="9601200" cy="1069940"/>
          </a:xfrm>
        </p:spPr>
        <p:txBody>
          <a:bodyPr/>
          <a:lstStyle/>
          <a:p>
            <a:r>
              <a:rPr lang="en-US" dirty="0" smtClean="0"/>
              <a:t>Ferrous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Wrought Iron – Very ductile, easily worked cold, high corrosion resistance.</a:t>
            </a:r>
          </a:p>
          <a:p>
            <a:pPr lvl="1"/>
            <a:r>
              <a:rPr lang="en-US" dirty="0" smtClean="0"/>
              <a:t>Rivets</a:t>
            </a:r>
          </a:p>
          <a:p>
            <a:r>
              <a:rPr lang="en-US" dirty="0" smtClean="0"/>
              <a:t>Low Carbon Steel – Tough, easily formed, machined and welded.</a:t>
            </a:r>
          </a:p>
          <a:p>
            <a:pPr lvl="1"/>
            <a:r>
              <a:rPr lang="en-US" dirty="0" smtClean="0"/>
              <a:t>Bolts, Nails</a:t>
            </a:r>
          </a:p>
          <a:p>
            <a:r>
              <a:rPr lang="en-US" dirty="0" smtClean="0"/>
              <a:t>Medium Carbon Steel – Strong and hard, not as easily forged or welded as low carbon. </a:t>
            </a:r>
          </a:p>
          <a:p>
            <a:pPr lvl="1"/>
            <a:r>
              <a:rPr lang="en-US" dirty="0" smtClean="0"/>
              <a:t>Agricultural Machinery</a:t>
            </a:r>
          </a:p>
          <a:p>
            <a:r>
              <a:rPr lang="en-US" dirty="0" smtClean="0"/>
              <a:t>High Carbon Steel – Responds well to heat treating to obtain any degree of hardness, temper or strength; special welding rods are required. </a:t>
            </a:r>
          </a:p>
          <a:p>
            <a:pPr lvl="1"/>
            <a:r>
              <a:rPr lang="en-US" dirty="0" smtClean="0"/>
              <a:t>Screw Drivers, Pliers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251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43457"/>
            <a:ext cx="9601200" cy="1069940"/>
          </a:xfrm>
        </p:spPr>
        <p:txBody>
          <a:bodyPr/>
          <a:lstStyle/>
          <a:p>
            <a:r>
              <a:rPr lang="en-US" dirty="0" smtClean="0"/>
              <a:t>Non-Ferrous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Brass-alloy </a:t>
            </a:r>
            <a:r>
              <a:rPr lang="en-US" dirty="0"/>
              <a:t>of copper and zinc, harder than copper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–</a:t>
            </a:r>
            <a:r>
              <a:rPr lang="en-US" dirty="0"/>
              <a:t>Hinges, screws, other hardware</a:t>
            </a:r>
          </a:p>
          <a:p>
            <a:r>
              <a:rPr lang="en-US" dirty="0" smtClean="0"/>
              <a:t>Bronze-alloy </a:t>
            </a:r>
            <a:r>
              <a:rPr lang="en-US" dirty="0"/>
              <a:t>of copper and tin, tough, wear resistant, highly corrosion resistant.</a:t>
            </a:r>
          </a:p>
          <a:p>
            <a:pPr marL="0" indent="0">
              <a:buNone/>
            </a:pPr>
            <a:r>
              <a:rPr lang="en-US" dirty="0" smtClean="0"/>
              <a:t>	–</a:t>
            </a:r>
            <a:r>
              <a:rPr lang="en-US" dirty="0"/>
              <a:t>Machinery parts, </a:t>
            </a:r>
            <a:r>
              <a:rPr lang="en-US" dirty="0" smtClean="0"/>
              <a:t>bearings</a:t>
            </a:r>
          </a:p>
          <a:p>
            <a:r>
              <a:rPr lang="en-US" dirty="0" smtClean="0"/>
              <a:t>Aluminum-light </a:t>
            </a:r>
            <a:r>
              <a:rPr lang="en-US" dirty="0"/>
              <a:t>weight, good strength, high electrical conductivity, excellent heat transfer, corrosion resistant.</a:t>
            </a:r>
          </a:p>
          <a:p>
            <a:pPr marL="0" indent="0">
              <a:buNone/>
            </a:pPr>
            <a:r>
              <a:rPr lang="en-US" dirty="0" smtClean="0"/>
              <a:t>	–</a:t>
            </a:r>
            <a:r>
              <a:rPr lang="en-US" dirty="0"/>
              <a:t>Trailers, airplanes, food handling equipment</a:t>
            </a:r>
          </a:p>
          <a:p>
            <a:r>
              <a:rPr lang="en-US" dirty="0" smtClean="0"/>
              <a:t>Magnesium-lightest </a:t>
            </a:r>
            <a:r>
              <a:rPr lang="en-US" dirty="0"/>
              <a:t>weight, has low strength in pure form, produces magnesium oxides when burned.</a:t>
            </a:r>
          </a:p>
          <a:p>
            <a:pPr marL="0" indent="0">
              <a:buNone/>
            </a:pPr>
            <a:r>
              <a:rPr lang="en-US" dirty="0" smtClean="0"/>
              <a:t>	–</a:t>
            </a:r>
            <a:r>
              <a:rPr lang="en-US" dirty="0"/>
              <a:t>Wheels, lawn mower frames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93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51944"/>
            <a:ext cx="9601200" cy="1069940"/>
          </a:xfrm>
        </p:spPr>
        <p:txBody>
          <a:bodyPr/>
          <a:lstStyle/>
          <a:p>
            <a:r>
              <a:rPr lang="en-US" dirty="0" smtClean="0"/>
              <a:t>Non-Ferrous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Zinc-used for galvanizing, very corrosion resistant.</a:t>
            </a:r>
          </a:p>
          <a:p>
            <a:r>
              <a:rPr lang="en-US" dirty="0" smtClean="0"/>
              <a:t>Nickel-increases </a:t>
            </a:r>
            <a:r>
              <a:rPr lang="en-US" dirty="0"/>
              <a:t>hardness and improves resistance to corrosion in steel.</a:t>
            </a:r>
          </a:p>
          <a:p>
            <a:r>
              <a:rPr lang="en-US" dirty="0" smtClean="0"/>
              <a:t>Lead-heavy </a:t>
            </a:r>
            <a:r>
              <a:rPr lang="en-US" dirty="0"/>
              <a:t>and soft, considered a health hazard</a:t>
            </a:r>
          </a:p>
          <a:p>
            <a:pPr marL="0" indent="0">
              <a:buNone/>
            </a:pPr>
            <a:r>
              <a:rPr lang="en-US" dirty="0" smtClean="0"/>
              <a:t>	–</a:t>
            </a:r>
            <a:r>
              <a:rPr lang="en-US" dirty="0"/>
              <a:t>Soldering</a:t>
            </a:r>
          </a:p>
          <a:p>
            <a:r>
              <a:rPr lang="en-US" dirty="0" smtClean="0"/>
              <a:t>Tin-very </a:t>
            </a:r>
            <a:r>
              <a:rPr lang="en-US" dirty="0"/>
              <a:t>high corrosion resistant.</a:t>
            </a:r>
          </a:p>
          <a:p>
            <a:pPr marL="0" indent="0">
              <a:buNone/>
            </a:pPr>
            <a:r>
              <a:rPr lang="en-US" dirty="0" smtClean="0"/>
              <a:t>	–</a:t>
            </a:r>
            <a:r>
              <a:rPr lang="en-US" dirty="0"/>
              <a:t>Solder, brass, bronze and pewter</a:t>
            </a:r>
          </a:p>
          <a:p>
            <a:r>
              <a:rPr lang="en-US" dirty="0" smtClean="0"/>
              <a:t>Copper-excellent </a:t>
            </a:r>
            <a:r>
              <a:rPr lang="en-US" dirty="0"/>
              <a:t>conductor of electricity and heat, very workable (ductile).</a:t>
            </a:r>
          </a:p>
          <a:p>
            <a:pPr marL="0" indent="0">
              <a:buNone/>
            </a:pPr>
            <a:r>
              <a:rPr lang="en-US" dirty="0" smtClean="0"/>
              <a:t>	–</a:t>
            </a:r>
            <a:r>
              <a:rPr lang="en-US" dirty="0"/>
              <a:t>Wire, water pipes, radiators</a:t>
            </a:r>
          </a:p>
          <a:p>
            <a:r>
              <a:rPr lang="en-US" dirty="0" smtClean="0"/>
              <a:t>Tungsten-high </a:t>
            </a:r>
            <a:r>
              <a:rPr lang="en-US" dirty="0"/>
              <a:t>melting point, tungsten carbide is very hard.</a:t>
            </a:r>
          </a:p>
          <a:p>
            <a:pPr marL="0" indent="0">
              <a:buNone/>
            </a:pPr>
            <a:r>
              <a:rPr lang="en-US" dirty="0" smtClean="0"/>
              <a:t>	–</a:t>
            </a:r>
            <a:r>
              <a:rPr lang="en-US" dirty="0"/>
              <a:t>Cutting and piercing tools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20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51944"/>
            <a:ext cx="9601200" cy="1069940"/>
          </a:xfrm>
        </p:spPr>
        <p:txBody>
          <a:bodyPr/>
          <a:lstStyle/>
          <a:p>
            <a:r>
              <a:rPr lang="en-US" dirty="0" smtClean="0"/>
              <a:t>Non-Ferrous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Silver-very </a:t>
            </a:r>
            <a:r>
              <a:rPr lang="en-US" dirty="0"/>
              <a:t>soft, excellent conductor of electricity; sterling silver is 92.5% silver and 7.5% copper.</a:t>
            </a:r>
          </a:p>
          <a:p>
            <a:pPr marL="0" indent="0">
              <a:buNone/>
            </a:pPr>
            <a:r>
              <a:rPr lang="en-US" dirty="0" smtClean="0"/>
              <a:t>	–</a:t>
            </a:r>
            <a:r>
              <a:rPr lang="en-US" dirty="0"/>
              <a:t>Metal alloys</a:t>
            </a:r>
          </a:p>
          <a:p>
            <a:r>
              <a:rPr lang="en-US" dirty="0" smtClean="0"/>
              <a:t>Gold-24 </a:t>
            </a:r>
            <a:r>
              <a:rPr lang="en-US" dirty="0"/>
              <a:t>karats is pure gold.</a:t>
            </a:r>
          </a:p>
          <a:p>
            <a:pPr marL="0" indent="0">
              <a:buNone/>
            </a:pPr>
            <a:r>
              <a:rPr lang="en-US" dirty="0" smtClean="0"/>
              <a:t>	–</a:t>
            </a:r>
            <a:r>
              <a:rPr lang="en-US" dirty="0"/>
              <a:t>Plating and jewelry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96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brushed metal presentation (widescreen).potx" id="{C4E52658-42BB-4751-AD45-DBF99E6546BE}" vid="{DAEF9E1A-844D-45D9-BB7C-945DFF722FA1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brushed metal presentation (widescreen)</Template>
  <TotalTime>27</TotalTime>
  <Words>238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Georgia</vt:lpstr>
      <vt:lpstr>Brushed Metal 16x9</vt:lpstr>
      <vt:lpstr>Metal Materials</vt:lpstr>
      <vt:lpstr>Metals</vt:lpstr>
      <vt:lpstr>Categories of Metals</vt:lpstr>
      <vt:lpstr>Ferrous Metals</vt:lpstr>
      <vt:lpstr>Non-Ferrous Metals</vt:lpstr>
      <vt:lpstr>Non-Ferrous Metals</vt:lpstr>
      <vt:lpstr>Non-Ferrous Metals</vt:lpstr>
    </vt:vector>
  </TitlesOfParts>
  <Company>Parsons District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 Processes</dc:title>
  <dc:creator>Staff</dc:creator>
  <cp:lastModifiedBy>Staff</cp:lastModifiedBy>
  <cp:revision>4</cp:revision>
  <dcterms:created xsi:type="dcterms:W3CDTF">2018-12-26T20:56:33Z</dcterms:created>
  <dcterms:modified xsi:type="dcterms:W3CDTF">2018-12-26T21:23:38Z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